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4"/>
  </p:sldMasterIdLst>
  <p:notesMasterIdLst>
    <p:notesMasterId r:id="rId37"/>
  </p:notesMasterIdLst>
  <p:sldIdLst>
    <p:sldId id="383" r:id="rId5"/>
    <p:sldId id="413" r:id="rId6"/>
    <p:sldId id="398" r:id="rId7"/>
    <p:sldId id="422" r:id="rId8"/>
    <p:sldId id="635" r:id="rId9"/>
    <p:sldId id="629" r:id="rId10"/>
    <p:sldId id="623" r:id="rId11"/>
    <p:sldId id="621" r:id="rId12"/>
    <p:sldId id="642" r:id="rId13"/>
    <p:sldId id="622" r:id="rId14"/>
    <p:sldId id="620" r:id="rId15"/>
    <p:sldId id="604" r:id="rId16"/>
    <p:sldId id="619" r:id="rId17"/>
    <p:sldId id="630" r:id="rId18"/>
    <p:sldId id="435" r:id="rId19"/>
    <p:sldId id="625" r:id="rId20"/>
    <p:sldId id="626" r:id="rId21"/>
    <p:sldId id="636" r:id="rId22"/>
    <p:sldId id="637" r:id="rId23"/>
    <p:sldId id="639" r:id="rId24"/>
    <p:sldId id="564" r:id="rId25"/>
    <p:sldId id="640" r:id="rId26"/>
    <p:sldId id="638" r:id="rId27"/>
    <p:sldId id="429" r:id="rId28"/>
    <p:sldId id="433" r:id="rId29"/>
    <p:sldId id="563" r:id="rId30"/>
    <p:sldId id="424" r:id="rId31"/>
    <p:sldId id="425" r:id="rId32"/>
    <p:sldId id="434" r:id="rId33"/>
    <p:sldId id="437" r:id="rId34"/>
    <p:sldId id="641" r:id="rId35"/>
    <p:sldId id="643"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4F79"/>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848232-6489-4D07-8EC0-0F39B7262CE1}" v="26" dt="2024-11-21T13:37:51.5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56" autoAdjust="0"/>
    <p:restoredTop sz="88394" autoAdjust="0"/>
  </p:normalViewPr>
  <p:slideViewPr>
    <p:cSldViewPr snapToGrid="0">
      <p:cViewPr varScale="1">
        <p:scale>
          <a:sx n="67" d="100"/>
          <a:sy n="67" d="100"/>
        </p:scale>
        <p:origin x="276" y="44"/>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3AB75-5090-411B-AACF-36CC406B9CEA}" type="datetimeFigureOut">
              <a:rPr lang="nb-NO" smtClean="0"/>
              <a:t>21.11.2024</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5695C-FB05-49E3-B747-F8B047848FC7}" type="slidenum">
              <a:rPr lang="nb-NO" smtClean="0"/>
              <a:t>‹#›</a:t>
            </a:fld>
            <a:endParaRPr lang="nb-NO"/>
          </a:p>
        </p:txBody>
      </p:sp>
    </p:spTree>
    <p:extLst>
      <p:ext uri="{BB962C8B-B14F-4D97-AF65-F5344CB8AC3E}">
        <p14:creationId xmlns:p14="http://schemas.microsoft.com/office/powerpoint/2010/main" val="4134220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9FC5695C-FB05-49E3-B747-F8B047848FC7}" type="slidenum">
              <a:rPr lang="nb-NO" smtClean="0"/>
              <a:t>1</a:t>
            </a:fld>
            <a:endParaRPr lang="nb-NO"/>
          </a:p>
        </p:txBody>
      </p:sp>
    </p:spTree>
    <p:extLst>
      <p:ext uri="{BB962C8B-B14F-4D97-AF65-F5344CB8AC3E}">
        <p14:creationId xmlns:p14="http://schemas.microsoft.com/office/powerpoint/2010/main" val="3155791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C5695C-FB05-49E3-B747-F8B047848F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880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a:p>
            <a:pPr marL="171450" indent="-171450">
              <a:buFont typeface="Arial" panose="020B0604020202020204" pitchFamily="34" charset="0"/>
              <a:buChar char="•"/>
            </a:pPr>
            <a:endParaRPr lang="nb-NO" dirty="0"/>
          </a:p>
        </p:txBody>
      </p:sp>
      <p:sp>
        <p:nvSpPr>
          <p:cNvPr id="4" name="Slide Number Placeholder 3"/>
          <p:cNvSpPr>
            <a:spLocks noGrp="1"/>
          </p:cNvSpPr>
          <p:nvPr>
            <p:ph type="sldNum" sz="quarter" idx="5"/>
          </p:nvPr>
        </p:nvSpPr>
        <p:spPr/>
        <p:txBody>
          <a:bodyPr/>
          <a:lstStyle/>
          <a:p>
            <a:fld id="{9FC5695C-FB05-49E3-B747-F8B047848FC7}" type="slidenum">
              <a:rPr lang="nb-NO" smtClean="0"/>
              <a:t>32</a:t>
            </a:fld>
            <a:endParaRPr lang="nb-NO"/>
          </a:p>
        </p:txBody>
      </p:sp>
    </p:spTree>
    <p:extLst>
      <p:ext uri="{BB962C8B-B14F-4D97-AF65-F5344CB8AC3E}">
        <p14:creationId xmlns:p14="http://schemas.microsoft.com/office/powerpoint/2010/main" val="87228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9FC5695C-FB05-49E3-B747-F8B047848FC7}" type="slidenum">
              <a:rPr lang="nb-NO" smtClean="0"/>
              <a:t>2</a:t>
            </a:fld>
            <a:endParaRPr lang="nb-NO"/>
          </a:p>
        </p:txBody>
      </p:sp>
    </p:spTree>
    <p:extLst>
      <p:ext uri="{BB962C8B-B14F-4D97-AF65-F5344CB8AC3E}">
        <p14:creationId xmlns:p14="http://schemas.microsoft.com/office/powerpoint/2010/main" val="528174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FC5695C-FB05-49E3-B747-F8B047848FC7}" type="slidenum">
              <a:rPr lang="nb-NO" smtClean="0"/>
              <a:t>4</a:t>
            </a:fld>
            <a:endParaRPr lang="nb-NO"/>
          </a:p>
        </p:txBody>
      </p:sp>
    </p:spTree>
    <p:extLst>
      <p:ext uri="{BB962C8B-B14F-4D97-AF65-F5344CB8AC3E}">
        <p14:creationId xmlns:p14="http://schemas.microsoft.com/office/powerpoint/2010/main" val="1407542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FC5695C-FB05-49E3-B747-F8B047848FC7}" type="slidenum">
              <a:rPr lang="nb-NO" smtClean="0"/>
              <a:t>7</a:t>
            </a:fld>
            <a:endParaRPr lang="nb-NO"/>
          </a:p>
        </p:txBody>
      </p:sp>
    </p:spTree>
    <p:extLst>
      <p:ext uri="{BB962C8B-B14F-4D97-AF65-F5344CB8AC3E}">
        <p14:creationId xmlns:p14="http://schemas.microsoft.com/office/powerpoint/2010/main" val="288653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FC5695C-FB05-49E3-B747-F8B047848FC7}" type="slidenum">
              <a:rPr lang="nb-NO" smtClean="0"/>
              <a:t>8</a:t>
            </a:fld>
            <a:endParaRPr lang="nb-NO"/>
          </a:p>
        </p:txBody>
      </p:sp>
    </p:spTree>
    <p:extLst>
      <p:ext uri="{BB962C8B-B14F-4D97-AF65-F5344CB8AC3E}">
        <p14:creationId xmlns:p14="http://schemas.microsoft.com/office/powerpoint/2010/main" val="3207374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FC5695C-FB05-49E3-B747-F8B047848FC7}" type="slidenum">
              <a:rPr lang="nb-NO" smtClean="0"/>
              <a:t>9</a:t>
            </a:fld>
            <a:endParaRPr lang="nb-NO"/>
          </a:p>
        </p:txBody>
      </p:sp>
    </p:spTree>
    <p:extLst>
      <p:ext uri="{BB962C8B-B14F-4D97-AF65-F5344CB8AC3E}">
        <p14:creationId xmlns:p14="http://schemas.microsoft.com/office/powerpoint/2010/main" val="2100297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FC5695C-FB05-49E3-B747-F8B047848FC7}" type="slidenum">
              <a:rPr lang="nb-NO" smtClean="0"/>
              <a:t>10</a:t>
            </a:fld>
            <a:endParaRPr lang="nb-NO"/>
          </a:p>
        </p:txBody>
      </p:sp>
    </p:spTree>
    <p:extLst>
      <p:ext uri="{BB962C8B-B14F-4D97-AF65-F5344CB8AC3E}">
        <p14:creationId xmlns:p14="http://schemas.microsoft.com/office/powerpoint/2010/main" val="3889130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FC5695C-FB05-49E3-B747-F8B047848FC7}" type="slidenum">
              <a:rPr lang="nb-NO" smtClean="0"/>
              <a:t>11</a:t>
            </a:fld>
            <a:endParaRPr lang="nb-NO"/>
          </a:p>
        </p:txBody>
      </p:sp>
    </p:spTree>
    <p:extLst>
      <p:ext uri="{BB962C8B-B14F-4D97-AF65-F5344CB8AC3E}">
        <p14:creationId xmlns:p14="http://schemas.microsoft.com/office/powerpoint/2010/main" val="2582850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a:p>
            <a:pPr marL="171450" indent="-171450">
              <a:buFont typeface="Arial" panose="020B0604020202020204" pitchFamily="34" charset="0"/>
              <a:buChar char="•"/>
            </a:pPr>
            <a:endParaRPr lang="nb-NO" dirty="0"/>
          </a:p>
        </p:txBody>
      </p:sp>
      <p:sp>
        <p:nvSpPr>
          <p:cNvPr id="4" name="Slide Number Placeholder 3"/>
          <p:cNvSpPr>
            <a:spLocks noGrp="1"/>
          </p:cNvSpPr>
          <p:nvPr>
            <p:ph type="sldNum" sz="quarter" idx="5"/>
          </p:nvPr>
        </p:nvSpPr>
        <p:spPr/>
        <p:txBody>
          <a:bodyPr/>
          <a:lstStyle/>
          <a:p>
            <a:fld id="{9FC5695C-FB05-49E3-B747-F8B047848FC7}" type="slidenum">
              <a:rPr lang="nb-NO" smtClean="0"/>
              <a:t>12</a:t>
            </a:fld>
            <a:endParaRPr lang="nb-NO"/>
          </a:p>
        </p:txBody>
      </p:sp>
    </p:spTree>
    <p:extLst>
      <p:ext uri="{BB962C8B-B14F-4D97-AF65-F5344CB8AC3E}">
        <p14:creationId xmlns:p14="http://schemas.microsoft.com/office/powerpoint/2010/main" val="1251310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F031629-3E80-498D-9B99-865B97228F8B}" type="datetimeFigureOut">
              <a:rPr lang="en-GB" smtClean="0"/>
              <a:t>21/11/2024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714C306-9B0C-4DEB-8481-BE35E8D016FC}" type="slidenum">
              <a:rPr lang="en-GB" smtClean="0"/>
              <a:t>‹#›</a:t>
            </a:fld>
            <a:endParaRPr lang="en-GB"/>
          </a:p>
        </p:txBody>
      </p:sp>
    </p:spTree>
    <p:extLst>
      <p:ext uri="{BB962C8B-B14F-4D97-AF65-F5344CB8AC3E}">
        <p14:creationId xmlns:p14="http://schemas.microsoft.com/office/powerpoint/2010/main" val="44455447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031629-3E80-498D-9B99-865B97228F8B}" type="datetimeFigureOut">
              <a:rPr lang="en-GB" smtClean="0"/>
              <a:t>21/11/2024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14C306-9B0C-4DEB-8481-BE35E8D016FC}" type="slidenum">
              <a:rPr lang="en-GB" smtClean="0"/>
              <a:t>‹#›</a:t>
            </a:fld>
            <a:endParaRPr lang="en-GB"/>
          </a:p>
        </p:txBody>
      </p:sp>
    </p:spTree>
    <p:extLst>
      <p:ext uri="{BB962C8B-B14F-4D97-AF65-F5344CB8AC3E}">
        <p14:creationId xmlns:p14="http://schemas.microsoft.com/office/powerpoint/2010/main" val="2247618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031629-3E80-498D-9B99-865B97228F8B}" type="datetimeFigureOut">
              <a:rPr lang="en-GB" smtClean="0"/>
              <a:t>21/11/2024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14C306-9B0C-4DEB-8481-BE35E8D016FC}" type="slidenum">
              <a:rPr lang="en-GB" smtClean="0"/>
              <a:t>‹#›</a:t>
            </a:fld>
            <a:endParaRPr lang="en-GB"/>
          </a:p>
        </p:txBody>
      </p:sp>
    </p:spTree>
    <p:extLst>
      <p:ext uri="{BB962C8B-B14F-4D97-AF65-F5344CB8AC3E}">
        <p14:creationId xmlns:p14="http://schemas.microsoft.com/office/powerpoint/2010/main" val="286561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031629-3E80-498D-9B99-865B97228F8B}" type="datetimeFigureOut">
              <a:rPr lang="en-GB" smtClean="0"/>
              <a:t>21/11/2024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714C306-9B0C-4DEB-8481-BE35E8D016FC}" type="slidenum">
              <a:rPr lang="en-GB" smtClean="0"/>
              <a:t>‹#›</a:t>
            </a:fld>
            <a:endParaRPr lang="en-GB"/>
          </a:p>
        </p:txBody>
      </p:sp>
    </p:spTree>
    <p:extLst>
      <p:ext uri="{BB962C8B-B14F-4D97-AF65-F5344CB8AC3E}">
        <p14:creationId xmlns:p14="http://schemas.microsoft.com/office/powerpoint/2010/main" val="833076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2F031629-3E80-498D-9B99-865B97228F8B}" type="datetimeFigureOut">
              <a:rPr lang="en-GB" smtClean="0"/>
              <a:t>21/11/2024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714C306-9B0C-4DEB-8481-BE35E8D016FC}" type="slidenum">
              <a:rPr lang="en-GB" smtClean="0"/>
              <a:t>‹#›</a:t>
            </a:fld>
            <a:endParaRPr lang="en-GB"/>
          </a:p>
        </p:txBody>
      </p:sp>
    </p:spTree>
    <p:extLst>
      <p:ext uri="{BB962C8B-B14F-4D97-AF65-F5344CB8AC3E}">
        <p14:creationId xmlns:p14="http://schemas.microsoft.com/office/powerpoint/2010/main" val="274954112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2F031629-3E80-498D-9B99-865B97228F8B}" type="datetimeFigureOut">
              <a:rPr lang="en-GB" smtClean="0"/>
              <a:t>21/11/2024</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9714C306-9B0C-4DEB-8481-BE35E8D016FC}" type="slidenum">
              <a:rPr lang="en-GB" smtClean="0"/>
              <a:t>‹#›</a:t>
            </a:fld>
            <a:endParaRPr lang="en-GB"/>
          </a:p>
        </p:txBody>
      </p:sp>
    </p:spTree>
    <p:extLst>
      <p:ext uri="{BB962C8B-B14F-4D97-AF65-F5344CB8AC3E}">
        <p14:creationId xmlns:p14="http://schemas.microsoft.com/office/powerpoint/2010/main" val="3248671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2F031629-3E80-498D-9B99-865B97228F8B}" type="datetimeFigureOut">
              <a:rPr lang="en-GB" smtClean="0"/>
              <a:t>21/11/2024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714C306-9B0C-4DEB-8481-BE35E8D016FC}" type="slidenum">
              <a:rPr lang="en-GB" smtClean="0"/>
              <a:t>‹#›</a:t>
            </a:fld>
            <a:endParaRPr lang="en-GB"/>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6822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031629-3E80-498D-9B99-865B97228F8B}" type="datetimeFigureOut">
              <a:rPr lang="en-GB" smtClean="0"/>
              <a:t>21/11/2024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14C306-9B0C-4DEB-8481-BE35E8D016FC}" type="slidenum">
              <a:rPr lang="en-GB" smtClean="0"/>
              <a:t>‹#›</a:t>
            </a:fld>
            <a:endParaRPr lang="en-GB"/>
          </a:p>
        </p:txBody>
      </p:sp>
    </p:spTree>
    <p:extLst>
      <p:ext uri="{BB962C8B-B14F-4D97-AF65-F5344CB8AC3E}">
        <p14:creationId xmlns:p14="http://schemas.microsoft.com/office/powerpoint/2010/main" val="234600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031629-3E80-498D-9B99-865B97228F8B}" type="datetimeFigureOut">
              <a:rPr lang="en-GB" smtClean="0"/>
              <a:t>21/11/2024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14C306-9B0C-4DEB-8481-BE35E8D016FC}" type="slidenum">
              <a:rPr lang="en-GB" smtClean="0"/>
              <a:t>‹#›</a:t>
            </a:fld>
            <a:endParaRPr lang="en-GB"/>
          </a:p>
        </p:txBody>
      </p:sp>
    </p:spTree>
    <p:extLst>
      <p:ext uri="{BB962C8B-B14F-4D97-AF65-F5344CB8AC3E}">
        <p14:creationId xmlns:p14="http://schemas.microsoft.com/office/powerpoint/2010/main" val="1923600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2F031629-3E80-498D-9B99-865B97228F8B}" type="datetimeFigureOut">
              <a:rPr lang="en-GB" smtClean="0"/>
              <a:t>21/11/2024</a:t>
            </a:fld>
            <a:endParaRPr lang="en-GB"/>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1" name="Slide Number Placeholder 10"/>
          <p:cNvSpPr>
            <a:spLocks noGrp="1"/>
          </p:cNvSpPr>
          <p:nvPr>
            <p:ph type="sldNum" sz="quarter" idx="12"/>
          </p:nvPr>
        </p:nvSpPr>
        <p:spPr/>
        <p:txBody>
          <a:bodyPr/>
          <a:lstStyle/>
          <a:p>
            <a:fld id="{9714C306-9B0C-4DEB-8481-BE35E8D016FC}" type="slidenum">
              <a:rPr lang="en-GB" smtClean="0"/>
              <a:t>‹#›</a:t>
            </a:fld>
            <a:endParaRPr lang="en-GB"/>
          </a:p>
        </p:txBody>
      </p:sp>
    </p:spTree>
    <p:extLst>
      <p:ext uri="{BB962C8B-B14F-4D97-AF65-F5344CB8AC3E}">
        <p14:creationId xmlns:p14="http://schemas.microsoft.com/office/powerpoint/2010/main" val="966518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F031629-3E80-498D-9B99-865B97228F8B}" type="datetimeFigureOut">
              <a:rPr lang="en-GB" smtClean="0"/>
              <a:t>21/11/2024</a:t>
            </a:fld>
            <a:endParaRPr lang="en-GB"/>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0" name="Slide Number Placeholder 9"/>
          <p:cNvSpPr>
            <a:spLocks noGrp="1"/>
          </p:cNvSpPr>
          <p:nvPr>
            <p:ph type="sldNum" sz="quarter" idx="12"/>
          </p:nvPr>
        </p:nvSpPr>
        <p:spPr/>
        <p:txBody>
          <a:bodyPr/>
          <a:lstStyle/>
          <a:p>
            <a:fld id="{9714C306-9B0C-4DEB-8481-BE35E8D016FC}" type="slidenum">
              <a:rPr lang="en-GB" smtClean="0"/>
              <a:t>‹#›</a:t>
            </a:fld>
            <a:endParaRPr lang="en-GB"/>
          </a:p>
        </p:txBody>
      </p:sp>
    </p:spTree>
    <p:extLst>
      <p:ext uri="{BB962C8B-B14F-4D97-AF65-F5344CB8AC3E}">
        <p14:creationId xmlns:p14="http://schemas.microsoft.com/office/powerpoint/2010/main" val="2205360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2F031629-3E80-498D-9B99-865B97228F8B}" type="datetimeFigureOut">
              <a:rPr lang="en-GB" smtClean="0"/>
              <a:t>21/11/2024</a:t>
            </a:fld>
            <a:endParaRPr lang="en-GB"/>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GB"/>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9714C306-9B0C-4DEB-8481-BE35E8D016FC}" type="slidenum">
              <a:rPr lang="en-GB" smtClean="0"/>
              <a:t>‹#›</a:t>
            </a:fld>
            <a:endParaRPr lang="en-GB"/>
          </a:p>
        </p:txBody>
      </p:sp>
    </p:spTree>
    <p:extLst>
      <p:ext uri="{BB962C8B-B14F-4D97-AF65-F5344CB8AC3E}">
        <p14:creationId xmlns:p14="http://schemas.microsoft.com/office/powerpoint/2010/main" val="333233207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www.hf.uio.no/ifikk/forskning/prosjekter/narrative-hierarkier/index.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3" name="Rectangle 74">
            <a:extLst>
              <a:ext uri="{FF2B5EF4-FFF2-40B4-BE49-F238E27FC236}">
                <a16:creationId xmlns:a16="http://schemas.microsoft.com/office/drawing/2014/main" id="{C9CF3D34-29D7-4174-91B7-7394213F8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640080"/>
            <a:ext cx="401726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483A02EC-953D-4FA3-AC0D-C720D5539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1" y="802767"/>
            <a:ext cx="368503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C219581-BC80-D9AD-E8BF-563D20C6888F}"/>
              </a:ext>
            </a:extLst>
          </p:cNvPr>
          <p:cNvSpPr txBox="1"/>
          <p:nvPr/>
        </p:nvSpPr>
        <p:spPr>
          <a:xfrm>
            <a:off x="208886" y="428178"/>
            <a:ext cx="7171845" cy="6001643"/>
          </a:xfrm>
          <a:prstGeom prst="rect">
            <a:avLst/>
          </a:prstGeom>
          <a:noFill/>
        </p:spPr>
        <p:txBody>
          <a:bodyPr wrap="square" rtlCol="0">
            <a:spAutoFit/>
          </a:bodyPr>
          <a:lstStyle/>
          <a:p>
            <a:pPr algn="ctr"/>
            <a:r>
              <a:rPr lang="nb-NO" sz="4800" b="1" dirty="0"/>
              <a:t>Bysants.1000 års historie som forsvant fra pensum på vgs.</a:t>
            </a:r>
          </a:p>
          <a:p>
            <a:pPr algn="ctr"/>
            <a:endParaRPr lang="en-US" sz="3600" b="1" dirty="0"/>
          </a:p>
          <a:p>
            <a:pPr algn="ctr"/>
            <a:r>
              <a:rPr lang="en-US" sz="3600" b="1" dirty="0"/>
              <a:t>Christine Amadou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Gill Sans MT" panose="020B0502020104020203"/>
                <a:ea typeface="+mn-ea"/>
                <a:cs typeface="+mn-cs"/>
              </a:rPr>
              <a:t>christine.amadou@ifikk.uio.no</a:t>
            </a:r>
          </a:p>
          <a:p>
            <a:pPr algn="ctr"/>
            <a:r>
              <a:rPr lang="en-US" sz="3600" b="1" dirty="0"/>
              <a:t>&amp;</a:t>
            </a:r>
          </a:p>
          <a:p>
            <a:pPr algn="ctr"/>
            <a:r>
              <a:rPr lang="en-US" sz="3600" b="1" dirty="0"/>
              <a:t>Matthew Kinloch</a:t>
            </a:r>
          </a:p>
          <a:p>
            <a:pPr algn="ctr"/>
            <a:r>
              <a:rPr lang="en-GB" sz="2400" dirty="0"/>
              <a:t>matthew.kinloch@ifikk.uio.no</a:t>
            </a:r>
            <a:endParaRPr lang="en-US" sz="4000" b="1" dirty="0"/>
          </a:p>
          <a:p>
            <a:pPr algn="ctr"/>
            <a:endParaRPr lang="en-GB" sz="2400" dirty="0"/>
          </a:p>
          <a:p>
            <a:pPr algn="ctr"/>
            <a:r>
              <a:rPr lang="en-GB" sz="2400" dirty="0"/>
              <a:t>21.11.2024</a:t>
            </a:r>
            <a:endParaRPr lang="LID4096" sz="2800" b="1" dirty="0"/>
          </a:p>
        </p:txBody>
      </p:sp>
      <p:pic>
        <p:nvPicPr>
          <p:cNvPr id="12" name="Picture 6" descr="Housing UiO: Life Science Growth House - Forskningsparken">
            <a:extLst>
              <a:ext uri="{FF2B5EF4-FFF2-40B4-BE49-F238E27FC236}">
                <a16:creationId xmlns:a16="http://schemas.microsoft.com/office/drawing/2014/main" id="{0E48497F-7E7D-A387-B228-D062A19912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602" b="19474"/>
          <a:stretch/>
        </p:blipFill>
        <p:spPr bwMode="auto">
          <a:xfrm>
            <a:off x="8020811" y="1418465"/>
            <a:ext cx="3044952" cy="10184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o photo description available.">
            <a:extLst>
              <a:ext uri="{FF2B5EF4-FFF2-40B4-BE49-F238E27FC236}">
                <a16:creationId xmlns:a16="http://schemas.microsoft.com/office/drawing/2014/main" id="{1713DE42-D966-64B2-D9D2-5E2734C539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6468" y="2731570"/>
            <a:ext cx="2575367" cy="2575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468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5297763" y="973600"/>
            <a:ext cx="6531564" cy="4924280"/>
          </a:xfrm>
        </p:spPr>
        <p:txBody>
          <a:bodyPr anchor="ctr">
            <a:normAutofit/>
          </a:bodyPr>
          <a:lstStyle/>
          <a:p>
            <a:pPr marL="0" indent="0">
              <a:buNone/>
            </a:pPr>
            <a:r>
              <a:rPr lang="nb-NO" sz="2800" b="1" dirty="0">
                <a:solidFill>
                  <a:schemeClr val="accent2"/>
                </a:solidFill>
                <a:ea typeface="Calibri" panose="020F0502020204030204" pitchFamily="34" charset="0"/>
                <a:cs typeface="Times New Roman" panose="02020603050405020304" pitchFamily="18" charset="0"/>
              </a:rPr>
              <a:t>1071</a:t>
            </a:r>
          </a:p>
          <a:p>
            <a:pPr marL="0" indent="0">
              <a:buNone/>
            </a:pPr>
            <a:r>
              <a:rPr lang="nb-NO" sz="2800" dirty="0">
                <a:solidFill>
                  <a:schemeClr val="tx1"/>
                </a:solidFill>
                <a:ea typeface="Calibri" panose="020F0502020204030204" pitchFamily="34" charset="0"/>
                <a:cs typeface="Times New Roman" panose="02020603050405020304" pitchFamily="18" charset="0"/>
              </a:rPr>
              <a:t>Den bysantinske hæren led nederlag mot tyrkiske seldsjukker ved </a:t>
            </a:r>
            <a:r>
              <a:rPr lang="nb-NO" sz="2800" dirty="0" err="1">
                <a:solidFill>
                  <a:schemeClr val="tx1"/>
                </a:solidFill>
                <a:ea typeface="Calibri" panose="020F0502020204030204" pitchFamily="34" charset="0"/>
                <a:cs typeface="Times New Roman" panose="02020603050405020304" pitchFamily="18" charset="0"/>
              </a:rPr>
              <a:t>Manzikert</a:t>
            </a:r>
            <a:r>
              <a:rPr lang="nb-NO" sz="2800" dirty="0">
                <a:solidFill>
                  <a:schemeClr val="tx1"/>
                </a:solidFill>
                <a:ea typeface="Calibri" panose="020F0502020204030204" pitchFamily="34" charset="0"/>
                <a:cs typeface="Times New Roman" panose="02020603050405020304" pitchFamily="18" charset="0"/>
              </a:rPr>
              <a:t> nord for Vansjøen i Anatolia. Samme år hadde bysantinerne mistet viktige besittelser i Italia til normannerne, blant annet byen Bari. Seldsjukkene fra øst framsto som den nye hovedfienden og førte til at bysantinerne søkte de kristne i vest om hjelp.</a:t>
            </a:r>
          </a:p>
        </p:txBody>
      </p:sp>
      <p:pic>
        <p:nvPicPr>
          <p:cNvPr id="4" name="Content Placeholder 4">
            <a:extLst>
              <a:ext uri="{FF2B5EF4-FFF2-40B4-BE49-F238E27FC236}">
                <a16:creationId xmlns:a16="http://schemas.microsoft.com/office/drawing/2014/main" id="{D47CD5C1-00FC-27CE-F6DA-C1DAE8792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91" y="1045433"/>
            <a:ext cx="3775314" cy="4767134"/>
          </a:xfrm>
          <a:prstGeom prst="rect">
            <a:avLst/>
          </a:prstGeom>
        </p:spPr>
      </p:pic>
    </p:spTree>
    <p:extLst>
      <p:ext uri="{BB962C8B-B14F-4D97-AF65-F5344CB8AC3E}">
        <p14:creationId xmlns:p14="http://schemas.microsoft.com/office/powerpoint/2010/main" val="100850629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5297763" y="973600"/>
            <a:ext cx="6531564" cy="4924280"/>
          </a:xfrm>
        </p:spPr>
        <p:txBody>
          <a:bodyPr anchor="ctr">
            <a:normAutofit/>
          </a:bodyPr>
          <a:lstStyle/>
          <a:p>
            <a:pPr marL="0" indent="0">
              <a:buNone/>
            </a:pPr>
            <a:r>
              <a:rPr lang="nb-NO" sz="2800" b="1" dirty="0">
                <a:solidFill>
                  <a:schemeClr val="accent2"/>
                </a:solidFill>
                <a:ea typeface="Calibri" panose="020F0502020204030204" pitchFamily="34" charset="0"/>
                <a:cs typeface="Times New Roman" panose="02020603050405020304" pitchFamily="18" charset="0"/>
              </a:rPr>
              <a:t>1204</a:t>
            </a:r>
          </a:p>
          <a:p>
            <a:pPr marL="0" indent="0">
              <a:buNone/>
            </a:pPr>
            <a:r>
              <a:rPr lang="nb-NO" sz="2800" dirty="0">
                <a:solidFill>
                  <a:schemeClr val="tx1"/>
                </a:solidFill>
                <a:ea typeface="Calibri" panose="020F0502020204030204" pitchFamily="34" charset="0"/>
                <a:cs typeface="Times New Roman" panose="02020603050405020304" pitchFamily="18" charset="0"/>
              </a:rPr>
              <a:t>Hjelpen fra vest kom, i form av korstog, men det fjerde korstog endte med at latinerne plyndret og erobret Konstantinopel som forble en latinsk forskansning fram til 1261.</a:t>
            </a:r>
          </a:p>
        </p:txBody>
      </p:sp>
      <p:pic>
        <p:nvPicPr>
          <p:cNvPr id="18" name="Content Placeholder 4">
            <a:extLst>
              <a:ext uri="{FF2B5EF4-FFF2-40B4-BE49-F238E27FC236}">
                <a16:creationId xmlns:a16="http://schemas.microsoft.com/office/drawing/2014/main" id="{EB2063FB-DEB9-FFE4-0F74-1F25610D9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906" y="1574158"/>
            <a:ext cx="3977717" cy="4078714"/>
          </a:xfrm>
          <a:prstGeom prst="rect">
            <a:avLst/>
          </a:prstGeom>
        </p:spPr>
      </p:pic>
    </p:spTree>
    <p:extLst>
      <p:ext uri="{BB962C8B-B14F-4D97-AF65-F5344CB8AC3E}">
        <p14:creationId xmlns:p14="http://schemas.microsoft.com/office/powerpoint/2010/main" val="186978757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856713" y="2820827"/>
            <a:ext cx="2229305" cy="1180739"/>
          </a:xfrm>
        </p:spPr>
        <p:txBody>
          <a:bodyPr anchor="ctr">
            <a:normAutofit/>
          </a:bodyPr>
          <a:lstStyle/>
          <a:p>
            <a:pPr marL="0" indent="0" algn="ctr">
              <a:buNone/>
            </a:pPr>
            <a:r>
              <a:rPr lang="en-US" dirty="0">
                <a:solidFill>
                  <a:schemeClr val="tx1"/>
                </a:solidFill>
                <a:ea typeface="Calibri" panose="020F0502020204030204" pitchFamily="34" charset="0"/>
                <a:cs typeface="Times New Roman" panose="02020603050405020304" pitchFamily="18" charset="0"/>
              </a:rPr>
              <a:t>c. 1180 AD</a:t>
            </a:r>
          </a:p>
          <a:p>
            <a:pPr marL="0" indent="0" algn="ctr">
              <a:buNone/>
            </a:pPr>
            <a:r>
              <a:rPr lang="en-US" dirty="0">
                <a:solidFill>
                  <a:schemeClr val="tx1"/>
                </a:solidFill>
                <a:ea typeface="Calibri" panose="020F0502020204030204" pitchFamily="34" charset="0"/>
                <a:cs typeface="Times New Roman" panose="02020603050405020304" pitchFamily="18" charset="0"/>
              </a:rPr>
              <a:t>c. 1204 AD </a:t>
            </a:r>
          </a:p>
          <a:p>
            <a:pPr marL="0" indent="0" algn="ctr">
              <a:buNone/>
            </a:pPr>
            <a:r>
              <a:rPr lang="en-US" dirty="0">
                <a:solidFill>
                  <a:schemeClr val="tx1"/>
                </a:solidFill>
                <a:ea typeface="Calibri" panose="020F0502020204030204" pitchFamily="34" charset="0"/>
                <a:cs typeface="Times New Roman" panose="02020603050405020304" pitchFamily="18" charset="0"/>
              </a:rPr>
              <a:t>c. 1261 AD</a:t>
            </a:r>
          </a:p>
        </p:txBody>
      </p:sp>
      <p:pic>
        <p:nvPicPr>
          <p:cNvPr id="2" name="Picture 2">
            <a:extLst>
              <a:ext uri="{FF2B5EF4-FFF2-40B4-BE49-F238E27FC236}">
                <a16:creationId xmlns:a16="http://schemas.microsoft.com/office/drawing/2014/main" id="{5818D12B-C792-DD97-EDFE-505ECF42C1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562" r="7932" b="37787"/>
          <a:stretch/>
        </p:blipFill>
        <p:spPr bwMode="auto">
          <a:xfrm>
            <a:off x="4726957" y="126026"/>
            <a:ext cx="3049296" cy="18763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pload.wikimedia.org/wikipedia/commons/thumb/1/1d/LatinEmpire2.png/1200px-LatinEmpire2.png">
            <a:extLst>
              <a:ext uri="{FF2B5EF4-FFF2-40B4-BE49-F238E27FC236}">
                <a16:creationId xmlns:a16="http://schemas.microsoft.com/office/drawing/2014/main" id="{E784B023-A7CB-D57A-5864-EEEC9DA13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653" y="1842892"/>
            <a:ext cx="5964634" cy="31366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1FAEE9E-DD83-0770-B0F5-D5DD0542E8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12" t="24279" b="14877"/>
          <a:stretch/>
        </p:blipFill>
        <p:spPr bwMode="auto">
          <a:xfrm>
            <a:off x="7155932" y="4247909"/>
            <a:ext cx="4912720" cy="248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33820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5297763" y="973600"/>
            <a:ext cx="6531564" cy="4924280"/>
          </a:xfrm>
        </p:spPr>
        <p:txBody>
          <a:bodyPr anchor="ctr">
            <a:normAutofit/>
          </a:bodyPr>
          <a:lstStyle/>
          <a:p>
            <a:pPr marL="0" indent="0">
              <a:buNone/>
            </a:pPr>
            <a:r>
              <a:rPr lang="nb-NO" sz="2800" b="1" dirty="0">
                <a:solidFill>
                  <a:schemeClr val="accent2"/>
                </a:solidFill>
                <a:ea typeface="Calibri" panose="020F0502020204030204" pitchFamily="34" charset="0"/>
                <a:cs typeface="Times New Roman" panose="02020603050405020304" pitchFamily="18" charset="0"/>
              </a:rPr>
              <a:t>1453</a:t>
            </a:r>
          </a:p>
          <a:p>
            <a:pPr marL="0" indent="0">
              <a:buNone/>
            </a:pPr>
            <a:r>
              <a:rPr lang="nb-NO" sz="2800" dirty="0">
                <a:solidFill>
                  <a:schemeClr val="tx1"/>
                </a:solidFill>
                <a:ea typeface="Calibri" panose="020F0502020204030204" pitchFamily="34" charset="0"/>
                <a:cs typeface="Times New Roman" panose="02020603050405020304" pitchFamily="18" charset="0"/>
              </a:rPr>
              <a:t>De tyrkiske osmannerne erobrer Konstantinopel, bysantinernes siste skanse, 29. mai. Keiser Konstantin 9. døde i kamp på bymurene.</a:t>
            </a:r>
          </a:p>
          <a:p>
            <a:pPr marL="0" indent="0">
              <a:buNone/>
            </a:pPr>
            <a:endParaRPr lang="nb-NO" sz="2800" b="1" dirty="0">
              <a:solidFill>
                <a:schemeClr val="accent2"/>
              </a:solidFill>
              <a:ea typeface="Calibri" panose="020F0502020204030204" pitchFamily="34" charset="0"/>
              <a:cs typeface="Times New Roman" panose="02020603050405020304" pitchFamily="18" charset="0"/>
            </a:endParaRPr>
          </a:p>
        </p:txBody>
      </p:sp>
      <p:pic>
        <p:nvPicPr>
          <p:cNvPr id="17" name="Content Placeholder 4">
            <a:extLst>
              <a:ext uri="{FF2B5EF4-FFF2-40B4-BE49-F238E27FC236}">
                <a16:creationId xmlns:a16="http://schemas.microsoft.com/office/drawing/2014/main" id="{9415E28C-E070-B78E-6799-1EA91CFB8A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088" y="1252670"/>
            <a:ext cx="3454121" cy="4352660"/>
          </a:xfrm>
          <a:prstGeom prst="rect">
            <a:avLst/>
          </a:prstGeom>
        </p:spPr>
      </p:pic>
    </p:spTree>
    <p:extLst>
      <p:ext uri="{BB962C8B-B14F-4D97-AF65-F5344CB8AC3E}">
        <p14:creationId xmlns:p14="http://schemas.microsoft.com/office/powerpoint/2010/main" val="258528158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DAEA-FBA9-4630-AA30-FF8DF3C91646}"/>
              </a:ext>
            </a:extLst>
          </p:cNvPr>
          <p:cNvSpPr>
            <a:spLocks noGrp="1"/>
          </p:cNvSpPr>
          <p:nvPr>
            <p:ph type="ctrTitle"/>
          </p:nvPr>
        </p:nvSpPr>
        <p:spPr>
          <a:xfrm>
            <a:off x="5498590" y="9525"/>
            <a:ext cx="5888754" cy="6857999"/>
          </a:xfrm>
          <a:noFill/>
          <a:ln>
            <a:noFill/>
          </a:ln>
        </p:spPr>
        <p:txBody>
          <a:bodyPr wrap="square">
            <a:normAutofit/>
          </a:bodyPr>
          <a:lstStyle/>
          <a:p>
            <a:pPr marL="0" indent="0">
              <a:buNone/>
            </a:pPr>
            <a:r>
              <a:rPr lang="nb-NO" sz="4800" dirty="0">
                <a:solidFill>
                  <a:schemeClr val="tx1"/>
                </a:solidFill>
                <a:ea typeface="Calibri" panose="020F0502020204030204" pitchFamily="34" charset="0"/>
                <a:cs typeface="Times New Roman" panose="02020603050405020304" pitchFamily="18" charset="0"/>
              </a:rPr>
              <a:t>Hvorfor tenker vi (nåja) på Roma, men ikke på Bysants?</a:t>
            </a:r>
          </a:p>
        </p:txBody>
      </p:sp>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BAFB5"/>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ubtitle 2">
            <a:extLst>
              <a:ext uri="{FF2B5EF4-FFF2-40B4-BE49-F238E27FC236}">
                <a16:creationId xmlns:a16="http://schemas.microsoft.com/office/drawing/2014/main" id="{8A70E6C7-27FC-45AD-B2A5-83F91BEF08F1}"/>
              </a:ext>
            </a:extLst>
          </p:cNvPr>
          <p:cNvSpPr>
            <a:spLocks noGrp="1"/>
          </p:cNvSpPr>
          <p:nvPr>
            <p:ph type="subTitle" idx="1"/>
          </p:nvPr>
        </p:nvSpPr>
        <p:spPr>
          <a:xfrm>
            <a:off x="1438656" y="2007220"/>
            <a:ext cx="3215640" cy="2843560"/>
          </a:xfrm>
        </p:spPr>
        <p:txBody>
          <a:bodyPr anchor="ctr">
            <a:normAutofit/>
          </a:bodyPr>
          <a:lstStyle/>
          <a:p>
            <a:r>
              <a:rPr lang="en-GB" dirty="0">
                <a:solidFill>
                  <a:srgbClr val="FFFFFF"/>
                </a:solidFill>
              </a:rPr>
              <a:t>DEL III</a:t>
            </a:r>
            <a:endParaRPr lang="nb-NO" dirty="0">
              <a:solidFill>
                <a:srgbClr val="FFFFFF"/>
              </a:solidFill>
            </a:endParaRPr>
          </a:p>
        </p:txBody>
      </p:sp>
    </p:spTree>
    <p:extLst>
      <p:ext uri="{BB962C8B-B14F-4D97-AF65-F5344CB8AC3E}">
        <p14:creationId xmlns:p14="http://schemas.microsoft.com/office/powerpoint/2010/main" val="2213543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5191859" y="563526"/>
            <a:ext cx="6618012" cy="6106435"/>
          </a:xfrm>
        </p:spPr>
        <p:txBody>
          <a:bodyPr anchor="ctr">
            <a:normAutofit/>
          </a:bodyPr>
          <a:lstStyle/>
          <a:p>
            <a:pPr marL="0" indent="0">
              <a:buNone/>
            </a:pPr>
            <a:r>
              <a:rPr lang="nb-NO" sz="3200" b="1" dirty="0">
                <a:solidFill>
                  <a:schemeClr val="accent2"/>
                </a:solidFill>
              </a:rPr>
              <a:t>Hva kaller vi det? Bysants, Østromerriket, Konstantinopel?</a:t>
            </a:r>
            <a:endParaRPr lang="en-US" sz="3200" b="1" dirty="0">
              <a:solidFill>
                <a:schemeClr val="accent2"/>
              </a:solidFill>
            </a:endParaRPr>
          </a:p>
          <a:p>
            <a:r>
              <a:rPr lang="en-US" sz="2400" dirty="0" err="1">
                <a:solidFill>
                  <a:schemeClr val="tx1"/>
                </a:solidFill>
              </a:rPr>
              <a:t>Navnet</a:t>
            </a:r>
            <a:r>
              <a:rPr lang="en-US" sz="2400" dirty="0">
                <a:solidFill>
                  <a:schemeClr val="tx1"/>
                </a:solidFill>
              </a:rPr>
              <a:t> stammer </a:t>
            </a:r>
            <a:r>
              <a:rPr lang="en-US" sz="2400" dirty="0" err="1">
                <a:solidFill>
                  <a:schemeClr val="tx1"/>
                </a:solidFill>
              </a:rPr>
              <a:t>fra</a:t>
            </a:r>
            <a:r>
              <a:rPr lang="en-US" sz="2400" dirty="0">
                <a:solidFill>
                  <a:schemeClr val="tx1"/>
                </a:solidFill>
              </a:rPr>
              <a:t> </a:t>
            </a:r>
            <a:r>
              <a:rPr lang="el-GR" sz="2400" dirty="0">
                <a:solidFill>
                  <a:schemeClr val="tx1"/>
                </a:solidFill>
              </a:rPr>
              <a:t>Βύζας (</a:t>
            </a:r>
            <a:r>
              <a:rPr lang="en-US" sz="2400" dirty="0">
                <a:solidFill>
                  <a:schemeClr val="tx1"/>
                </a:solidFill>
              </a:rPr>
              <a:t>Byzas), den </a:t>
            </a:r>
            <a:r>
              <a:rPr lang="en-US" sz="2400" dirty="0" err="1">
                <a:solidFill>
                  <a:schemeClr val="tx1"/>
                </a:solidFill>
              </a:rPr>
              <a:t>mytiske</a:t>
            </a:r>
            <a:r>
              <a:rPr lang="en-US" sz="2400" dirty="0">
                <a:solidFill>
                  <a:schemeClr val="tx1"/>
                </a:solidFill>
              </a:rPr>
              <a:t> </a:t>
            </a:r>
            <a:r>
              <a:rPr lang="en-US" sz="2400" dirty="0" err="1">
                <a:solidFill>
                  <a:schemeClr val="tx1"/>
                </a:solidFill>
              </a:rPr>
              <a:t>grunnleggeren</a:t>
            </a:r>
            <a:r>
              <a:rPr lang="en-US" sz="2400" dirty="0">
                <a:solidFill>
                  <a:schemeClr val="tx1"/>
                </a:solidFill>
              </a:rPr>
              <a:t> av den </a:t>
            </a:r>
            <a:r>
              <a:rPr lang="en-US" sz="2400" dirty="0" err="1">
                <a:solidFill>
                  <a:schemeClr val="tx1"/>
                </a:solidFill>
              </a:rPr>
              <a:t>gamle</a:t>
            </a:r>
            <a:r>
              <a:rPr lang="en-US" sz="2400" dirty="0">
                <a:solidFill>
                  <a:schemeClr val="tx1"/>
                </a:solidFill>
              </a:rPr>
              <a:t> </a:t>
            </a:r>
            <a:r>
              <a:rPr lang="en-US" sz="2400" dirty="0" err="1">
                <a:solidFill>
                  <a:schemeClr val="tx1"/>
                </a:solidFill>
              </a:rPr>
              <a:t>byen</a:t>
            </a:r>
            <a:r>
              <a:rPr lang="en-US" sz="2400" dirty="0">
                <a:solidFill>
                  <a:schemeClr val="tx1"/>
                </a:solidFill>
              </a:rPr>
              <a:t> </a:t>
            </a:r>
            <a:r>
              <a:rPr lang="el-GR" sz="2400" dirty="0">
                <a:solidFill>
                  <a:schemeClr val="tx1"/>
                </a:solidFill>
              </a:rPr>
              <a:t>Βυζάντιον (</a:t>
            </a:r>
            <a:r>
              <a:rPr lang="en-US" sz="2400" dirty="0" err="1">
                <a:solidFill>
                  <a:schemeClr val="tx1"/>
                </a:solidFill>
              </a:rPr>
              <a:t>Byzantion</a:t>
            </a:r>
            <a:r>
              <a:rPr lang="en-US" sz="2400" dirty="0">
                <a:solidFill>
                  <a:schemeClr val="tx1"/>
                </a:solidFill>
              </a:rPr>
              <a:t>) </a:t>
            </a:r>
            <a:r>
              <a:rPr lang="en-US" sz="2400" dirty="0" err="1">
                <a:solidFill>
                  <a:schemeClr val="tx1"/>
                </a:solidFill>
              </a:rPr>
              <a:t>som</a:t>
            </a:r>
            <a:r>
              <a:rPr lang="en-US" sz="2400" dirty="0">
                <a:solidFill>
                  <a:schemeClr val="tx1"/>
                </a:solidFill>
              </a:rPr>
              <a:t> </a:t>
            </a:r>
            <a:r>
              <a:rPr lang="en-US" sz="2400" dirty="0" err="1">
                <a:solidFill>
                  <a:schemeClr val="tx1"/>
                </a:solidFill>
              </a:rPr>
              <a:t>ble</a:t>
            </a:r>
            <a:r>
              <a:rPr lang="en-US" sz="2400" dirty="0">
                <a:solidFill>
                  <a:schemeClr val="tx1"/>
                </a:solidFill>
              </a:rPr>
              <a:t> </a:t>
            </a:r>
            <a:r>
              <a:rPr lang="en-US" sz="2400" dirty="0" err="1">
                <a:solidFill>
                  <a:schemeClr val="tx1"/>
                </a:solidFill>
              </a:rPr>
              <a:t>omdøpt</a:t>
            </a:r>
            <a:r>
              <a:rPr lang="en-US" sz="2400" dirty="0">
                <a:solidFill>
                  <a:schemeClr val="tx1"/>
                </a:solidFill>
              </a:rPr>
              <a:t> </a:t>
            </a:r>
            <a:r>
              <a:rPr lang="en-US" sz="2400" dirty="0" err="1">
                <a:solidFill>
                  <a:schemeClr val="tx1"/>
                </a:solidFill>
              </a:rPr>
              <a:t>til</a:t>
            </a:r>
            <a:r>
              <a:rPr lang="en-US" sz="2400" dirty="0">
                <a:solidFill>
                  <a:schemeClr val="tx1"/>
                </a:solidFill>
              </a:rPr>
              <a:t> </a:t>
            </a:r>
            <a:r>
              <a:rPr lang="en-US" sz="2400" dirty="0" err="1">
                <a:solidFill>
                  <a:schemeClr val="tx1"/>
                </a:solidFill>
              </a:rPr>
              <a:t>Konstantinopel</a:t>
            </a:r>
            <a:r>
              <a:rPr lang="en-US" sz="2400" dirty="0">
                <a:solidFill>
                  <a:schemeClr val="tx1"/>
                </a:solidFill>
              </a:rPr>
              <a:t> </a:t>
            </a:r>
            <a:r>
              <a:rPr lang="en-US" sz="2400" dirty="0" err="1">
                <a:solidFill>
                  <a:schemeClr val="tx1"/>
                </a:solidFill>
              </a:rPr>
              <a:t>i</a:t>
            </a:r>
            <a:r>
              <a:rPr lang="en-US" sz="2400" dirty="0">
                <a:solidFill>
                  <a:schemeClr val="tx1"/>
                </a:solidFill>
              </a:rPr>
              <a:t> 324/330</a:t>
            </a:r>
          </a:p>
          <a:p>
            <a:r>
              <a:rPr lang="en-US" sz="2400" dirty="0" err="1">
                <a:solidFill>
                  <a:schemeClr val="tx1"/>
                </a:solidFill>
              </a:rPr>
              <a:t>Ikke</a:t>
            </a:r>
            <a:r>
              <a:rPr lang="en-US" sz="2400" dirty="0">
                <a:solidFill>
                  <a:schemeClr val="tx1"/>
                </a:solidFill>
              </a:rPr>
              <a:t> et </a:t>
            </a:r>
            <a:r>
              <a:rPr lang="en-US" sz="2400" dirty="0" err="1">
                <a:solidFill>
                  <a:schemeClr val="tx1"/>
                </a:solidFill>
              </a:rPr>
              <a:t>begrep</a:t>
            </a:r>
            <a:r>
              <a:rPr lang="en-US" sz="2400" dirty="0">
                <a:solidFill>
                  <a:schemeClr val="tx1"/>
                </a:solidFill>
              </a:rPr>
              <a:t> </a:t>
            </a:r>
            <a:r>
              <a:rPr lang="en-US" sz="2400" dirty="0" err="1">
                <a:solidFill>
                  <a:schemeClr val="tx1"/>
                </a:solidFill>
              </a:rPr>
              <a:t>som</a:t>
            </a:r>
            <a:r>
              <a:rPr lang="en-US" sz="2400" dirty="0">
                <a:solidFill>
                  <a:schemeClr val="tx1"/>
                </a:solidFill>
              </a:rPr>
              <a:t> </a:t>
            </a:r>
            <a:r>
              <a:rPr lang="en-US" sz="2400" dirty="0" err="1">
                <a:solidFill>
                  <a:schemeClr val="tx1"/>
                </a:solidFill>
              </a:rPr>
              <a:t>brukes</a:t>
            </a:r>
            <a:r>
              <a:rPr lang="en-US" sz="2400" dirty="0">
                <a:solidFill>
                  <a:schemeClr val="tx1"/>
                </a:solidFill>
              </a:rPr>
              <a:t> </a:t>
            </a:r>
            <a:r>
              <a:rPr lang="en-US" sz="2400" dirty="0" err="1">
                <a:solidFill>
                  <a:schemeClr val="tx1"/>
                </a:solidFill>
              </a:rPr>
              <a:t>regelmessig</a:t>
            </a:r>
            <a:r>
              <a:rPr lang="en-US" sz="2400" dirty="0">
                <a:solidFill>
                  <a:schemeClr val="tx1"/>
                </a:solidFill>
              </a:rPr>
              <a:t> av </a:t>
            </a:r>
            <a:r>
              <a:rPr lang="en-US" sz="2400" dirty="0" err="1">
                <a:solidFill>
                  <a:schemeClr val="tx1"/>
                </a:solidFill>
              </a:rPr>
              <a:t>innbyggerne</a:t>
            </a:r>
            <a:r>
              <a:rPr lang="en-US" sz="2400" dirty="0">
                <a:solidFill>
                  <a:schemeClr val="tx1"/>
                </a:solidFill>
              </a:rPr>
              <a:t> </a:t>
            </a:r>
            <a:r>
              <a:rPr lang="en-US" sz="2400" dirty="0" err="1">
                <a:solidFill>
                  <a:schemeClr val="tx1"/>
                </a:solidFill>
              </a:rPr>
              <a:t>i</a:t>
            </a:r>
            <a:r>
              <a:rPr lang="en-US" sz="2400" dirty="0">
                <a:solidFill>
                  <a:schemeClr val="tx1"/>
                </a:solidFill>
              </a:rPr>
              <a:t> det </a:t>
            </a:r>
            <a:r>
              <a:rPr lang="en-US" sz="2400" dirty="0" err="1">
                <a:solidFill>
                  <a:schemeClr val="tx1"/>
                </a:solidFill>
              </a:rPr>
              <a:t>middelalderske</a:t>
            </a:r>
            <a:r>
              <a:rPr lang="en-US" sz="2400" dirty="0">
                <a:solidFill>
                  <a:schemeClr val="tx1"/>
                </a:solidFill>
              </a:rPr>
              <a:t> </a:t>
            </a:r>
            <a:r>
              <a:rPr lang="en-US" sz="2400" dirty="0" err="1">
                <a:solidFill>
                  <a:schemeClr val="tx1"/>
                </a:solidFill>
              </a:rPr>
              <a:t>romerriket</a:t>
            </a:r>
            <a:endParaRPr lang="en-US" sz="2400" dirty="0">
              <a:solidFill>
                <a:schemeClr val="tx1"/>
              </a:solidFill>
            </a:endParaRPr>
          </a:p>
          <a:p>
            <a:r>
              <a:rPr lang="en-US" sz="2400" dirty="0" err="1">
                <a:solidFill>
                  <a:schemeClr val="tx1"/>
                </a:solidFill>
              </a:rPr>
              <a:t>Tidlig</a:t>
            </a:r>
            <a:r>
              <a:rPr lang="en-US" sz="2400" dirty="0">
                <a:solidFill>
                  <a:schemeClr val="tx1"/>
                </a:solidFill>
              </a:rPr>
              <a:t> </a:t>
            </a:r>
            <a:r>
              <a:rPr lang="en-US" sz="2400" dirty="0" err="1">
                <a:solidFill>
                  <a:schemeClr val="tx1"/>
                </a:solidFill>
              </a:rPr>
              <a:t>moderne</a:t>
            </a:r>
            <a:r>
              <a:rPr lang="en-US" sz="2400" dirty="0">
                <a:solidFill>
                  <a:schemeClr val="tx1"/>
                </a:solidFill>
              </a:rPr>
              <a:t> </a:t>
            </a:r>
            <a:r>
              <a:rPr lang="en-US" sz="2400" dirty="0" err="1">
                <a:solidFill>
                  <a:schemeClr val="tx1"/>
                </a:solidFill>
              </a:rPr>
              <a:t>begrep</a:t>
            </a:r>
            <a:r>
              <a:rPr lang="en-US" sz="2400" dirty="0">
                <a:solidFill>
                  <a:schemeClr val="tx1"/>
                </a:solidFill>
              </a:rPr>
              <a:t> </a:t>
            </a:r>
            <a:r>
              <a:rPr lang="en-US" sz="2400" dirty="0" err="1">
                <a:solidFill>
                  <a:schemeClr val="tx1"/>
                </a:solidFill>
              </a:rPr>
              <a:t>laget</a:t>
            </a:r>
            <a:r>
              <a:rPr lang="en-US" sz="2400" dirty="0">
                <a:solidFill>
                  <a:schemeClr val="tx1"/>
                </a:solidFill>
              </a:rPr>
              <a:t> </a:t>
            </a:r>
            <a:r>
              <a:rPr lang="en-US" sz="2400" dirty="0" err="1">
                <a:solidFill>
                  <a:schemeClr val="tx1"/>
                </a:solidFill>
              </a:rPr>
              <a:t>i</a:t>
            </a:r>
            <a:r>
              <a:rPr lang="en-US" sz="2400" dirty="0">
                <a:solidFill>
                  <a:schemeClr val="tx1"/>
                </a:solidFill>
              </a:rPr>
              <a:t> Vest-Europa</a:t>
            </a:r>
          </a:p>
        </p:txBody>
      </p:sp>
      <p:pic>
        <p:nvPicPr>
          <p:cNvPr id="1026" name="Picture 2">
            <a:extLst>
              <a:ext uri="{FF2B5EF4-FFF2-40B4-BE49-F238E27FC236}">
                <a16:creationId xmlns:a16="http://schemas.microsoft.com/office/drawing/2014/main" id="{D3074AB1-1FA6-46E7-B267-AF31151A6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273" y="740931"/>
            <a:ext cx="257175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yzantine Constantinople Before It Was Istanbul – Brilliant Maps">
            <a:extLst>
              <a:ext uri="{FF2B5EF4-FFF2-40B4-BE49-F238E27FC236}">
                <a16:creationId xmlns:a16="http://schemas.microsoft.com/office/drawing/2014/main" id="{E679A390-3D3D-4CC2-A89C-0B8C9188F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72" y="3676215"/>
            <a:ext cx="4008752" cy="2104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87791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5191859" y="563526"/>
            <a:ext cx="6618012" cy="6106435"/>
          </a:xfrm>
        </p:spPr>
        <p:txBody>
          <a:bodyPr anchor="ctr">
            <a:normAutofit fontScale="92500"/>
          </a:bodyPr>
          <a:lstStyle/>
          <a:p>
            <a:pPr marL="0" indent="0">
              <a:buNone/>
            </a:pPr>
            <a:r>
              <a:rPr lang="nb-NO" sz="3200" b="1" dirty="0">
                <a:solidFill>
                  <a:schemeClr val="accent2"/>
                </a:solidFill>
              </a:rPr>
              <a:t>Bysants og bysantinisme</a:t>
            </a:r>
          </a:p>
          <a:p>
            <a:pPr marL="0" indent="0">
              <a:buNone/>
            </a:pPr>
            <a:r>
              <a:rPr lang="nb-NO" sz="2800" dirty="0">
                <a:effectLst/>
                <a:ea typeface="Calibri" panose="020F0502020204030204" pitchFamily="34" charset="0"/>
                <a:cs typeface="Arial" panose="020B0604020202020204" pitchFamily="34" charset="0"/>
              </a:rPr>
              <a:t>«Alt som tidligere ble holdt høyt, ble nå tråkket ned i støvet. I Bysants havnet den kristne religion i hendene på avskum og utøylet pøbel.»</a:t>
            </a:r>
            <a:endParaRPr lang="en-US" sz="2800" dirty="0">
              <a:solidFill>
                <a:schemeClr val="tx1"/>
              </a:solidFill>
            </a:endParaRPr>
          </a:p>
          <a:p>
            <a:pPr marL="0" indent="0" algn="r">
              <a:buNone/>
            </a:pPr>
            <a:r>
              <a:rPr lang="en-US" sz="2000" dirty="0">
                <a:solidFill>
                  <a:schemeClr val="tx1"/>
                </a:solidFill>
              </a:rPr>
              <a:t>Hegel (1817/1824):</a:t>
            </a:r>
          </a:p>
          <a:p>
            <a:pPr marL="0" indent="0">
              <a:buNone/>
            </a:pPr>
            <a:endParaRPr lang="en-US" sz="2800" dirty="0">
              <a:solidFill>
                <a:schemeClr val="tx1"/>
              </a:solidFill>
            </a:endParaRPr>
          </a:p>
          <a:p>
            <a:pPr marL="0" indent="0">
              <a:buNone/>
            </a:pPr>
            <a:r>
              <a:rPr lang="en-US" sz="2800" dirty="0">
                <a:solidFill>
                  <a:schemeClr val="tx1"/>
                </a:solidFill>
              </a:rPr>
              <a:t>«</a:t>
            </a:r>
            <a:r>
              <a:rPr lang="en-US" sz="2800" dirty="0" err="1">
                <a:solidFill>
                  <a:schemeClr val="tx1"/>
                </a:solidFill>
              </a:rPr>
              <a:t>Kirkelig</a:t>
            </a:r>
            <a:r>
              <a:rPr lang="en-US" sz="2800" dirty="0">
                <a:solidFill>
                  <a:schemeClr val="tx1"/>
                </a:solidFill>
              </a:rPr>
              <a:t> </a:t>
            </a:r>
            <a:r>
              <a:rPr lang="en-US" sz="2800" dirty="0" err="1">
                <a:solidFill>
                  <a:schemeClr val="tx1"/>
                </a:solidFill>
              </a:rPr>
              <a:t>slagord</a:t>
            </a:r>
            <a:r>
              <a:rPr lang="en-US" sz="2800" dirty="0">
                <a:solidFill>
                  <a:schemeClr val="tx1"/>
                </a:solidFill>
              </a:rPr>
              <a:t>, </a:t>
            </a:r>
            <a:r>
              <a:rPr lang="en-US" sz="2800" dirty="0" err="1">
                <a:solidFill>
                  <a:schemeClr val="tx1"/>
                </a:solidFill>
              </a:rPr>
              <a:t>brukes</a:t>
            </a:r>
            <a:r>
              <a:rPr lang="en-US" sz="2800" dirty="0">
                <a:solidFill>
                  <a:schemeClr val="tx1"/>
                </a:solidFill>
              </a:rPr>
              <a:t> </a:t>
            </a:r>
            <a:r>
              <a:rPr lang="en-US" sz="2800" dirty="0" err="1">
                <a:solidFill>
                  <a:schemeClr val="tx1"/>
                </a:solidFill>
              </a:rPr>
              <a:t>dels</a:t>
            </a:r>
            <a:r>
              <a:rPr lang="en-US" sz="2800" dirty="0">
                <a:solidFill>
                  <a:schemeClr val="tx1"/>
                </a:solidFill>
              </a:rPr>
              <a:t> om et system </a:t>
            </a:r>
            <a:r>
              <a:rPr lang="en-US" sz="2800" dirty="0" err="1">
                <a:solidFill>
                  <a:schemeClr val="tx1"/>
                </a:solidFill>
              </a:rPr>
              <a:t>hvor</a:t>
            </a:r>
            <a:r>
              <a:rPr lang="en-US" sz="2800" dirty="0">
                <a:solidFill>
                  <a:schemeClr val="tx1"/>
                </a:solidFill>
              </a:rPr>
              <a:t> </a:t>
            </a:r>
            <a:r>
              <a:rPr lang="en-US" sz="2800" dirty="0" err="1">
                <a:solidFill>
                  <a:schemeClr val="tx1"/>
                </a:solidFill>
              </a:rPr>
              <a:t>staten</a:t>
            </a:r>
            <a:r>
              <a:rPr lang="en-US" sz="2800" dirty="0">
                <a:solidFill>
                  <a:schemeClr val="tx1"/>
                </a:solidFill>
              </a:rPr>
              <a:t> er </a:t>
            </a:r>
            <a:r>
              <a:rPr lang="en-US" sz="2800" dirty="0" err="1">
                <a:solidFill>
                  <a:schemeClr val="tx1"/>
                </a:solidFill>
              </a:rPr>
              <a:t>kirkens</a:t>
            </a:r>
            <a:r>
              <a:rPr lang="en-US" sz="2800" dirty="0">
                <a:solidFill>
                  <a:schemeClr val="tx1"/>
                </a:solidFill>
              </a:rPr>
              <a:t> </a:t>
            </a:r>
            <a:r>
              <a:rPr lang="en-US" sz="2800" dirty="0" err="1">
                <a:solidFill>
                  <a:schemeClr val="tx1"/>
                </a:solidFill>
              </a:rPr>
              <a:t>herre</a:t>
            </a:r>
            <a:r>
              <a:rPr lang="en-US" sz="2800" dirty="0">
                <a:solidFill>
                  <a:schemeClr val="tx1"/>
                </a:solidFill>
              </a:rPr>
              <a:t>, </a:t>
            </a:r>
            <a:r>
              <a:rPr lang="en-US" sz="2800" dirty="0" err="1">
                <a:solidFill>
                  <a:schemeClr val="tx1"/>
                </a:solidFill>
              </a:rPr>
              <a:t>som</a:t>
            </a:r>
            <a:r>
              <a:rPr lang="en-US" sz="2800" dirty="0">
                <a:solidFill>
                  <a:schemeClr val="tx1"/>
                </a:solidFill>
              </a:rPr>
              <a:t> </a:t>
            </a:r>
            <a:r>
              <a:rPr lang="en-US" sz="2800" dirty="0" err="1">
                <a:solidFill>
                  <a:schemeClr val="tx1"/>
                </a:solidFill>
              </a:rPr>
              <a:t>øverste</a:t>
            </a:r>
            <a:r>
              <a:rPr lang="en-US" sz="2800" dirty="0">
                <a:solidFill>
                  <a:schemeClr val="tx1"/>
                </a:solidFill>
              </a:rPr>
              <a:t> administrator </a:t>
            </a:r>
            <a:r>
              <a:rPr lang="en-US" sz="2800" dirty="0" err="1">
                <a:solidFill>
                  <a:schemeClr val="tx1"/>
                </a:solidFill>
              </a:rPr>
              <a:t>og</a:t>
            </a:r>
            <a:r>
              <a:rPr lang="en-US" sz="2800" dirty="0">
                <a:solidFill>
                  <a:schemeClr val="tx1"/>
                </a:solidFill>
              </a:rPr>
              <a:t> </a:t>
            </a:r>
            <a:r>
              <a:rPr lang="en-US" sz="2800" dirty="0" err="1">
                <a:solidFill>
                  <a:schemeClr val="tx1"/>
                </a:solidFill>
              </a:rPr>
              <a:t>som</a:t>
            </a:r>
            <a:r>
              <a:rPr lang="en-US" sz="2800" dirty="0">
                <a:solidFill>
                  <a:schemeClr val="tx1"/>
                </a:solidFill>
              </a:rPr>
              <a:t> </a:t>
            </a:r>
            <a:r>
              <a:rPr lang="en-US" sz="2800" dirty="0" err="1">
                <a:solidFill>
                  <a:schemeClr val="tx1"/>
                </a:solidFill>
              </a:rPr>
              <a:t>fortolker</a:t>
            </a:r>
            <a:r>
              <a:rPr lang="en-US" sz="2800" dirty="0">
                <a:solidFill>
                  <a:schemeClr val="tx1"/>
                </a:solidFill>
              </a:rPr>
              <a:t> av </a:t>
            </a:r>
            <a:r>
              <a:rPr lang="en-US" sz="2800" dirty="0" err="1">
                <a:solidFill>
                  <a:schemeClr val="tx1"/>
                </a:solidFill>
              </a:rPr>
              <a:t>dogmatiske</a:t>
            </a:r>
            <a:r>
              <a:rPr lang="en-US" sz="2800" dirty="0">
                <a:solidFill>
                  <a:schemeClr val="tx1"/>
                </a:solidFill>
              </a:rPr>
              <a:t> </a:t>
            </a:r>
            <a:r>
              <a:rPr lang="en-US" sz="2800" dirty="0" err="1">
                <a:solidFill>
                  <a:schemeClr val="tx1"/>
                </a:solidFill>
              </a:rPr>
              <a:t>spørsmål</a:t>
            </a:r>
            <a:r>
              <a:rPr lang="en-US" sz="2800" dirty="0">
                <a:solidFill>
                  <a:schemeClr val="tx1"/>
                </a:solidFill>
              </a:rPr>
              <a:t>, </a:t>
            </a:r>
            <a:r>
              <a:rPr lang="en-US" sz="2800" dirty="0" err="1">
                <a:solidFill>
                  <a:schemeClr val="tx1"/>
                </a:solidFill>
              </a:rPr>
              <a:t>dels</a:t>
            </a:r>
            <a:r>
              <a:rPr lang="en-US" sz="2800" dirty="0">
                <a:solidFill>
                  <a:schemeClr val="tx1"/>
                </a:solidFill>
              </a:rPr>
              <a:t> om </a:t>
            </a:r>
            <a:r>
              <a:rPr lang="en-US" sz="2800" dirty="0" err="1">
                <a:solidFill>
                  <a:schemeClr val="tx1"/>
                </a:solidFill>
              </a:rPr>
              <a:t>bysantinsk</a:t>
            </a:r>
            <a:r>
              <a:rPr lang="en-US" sz="2800" dirty="0">
                <a:solidFill>
                  <a:schemeClr val="tx1"/>
                </a:solidFill>
              </a:rPr>
              <a:t> </a:t>
            </a:r>
            <a:r>
              <a:rPr lang="en-US" sz="2800" dirty="0" err="1">
                <a:solidFill>
                  <a:schemeClr val="tx1"/>
                </a:solidFill>
              </a:rPr>
              <a:t>vesen</a:t>
            </a:r>
            <a:r>
              <a:rPr lang="en-US" sz="2800" dirty="0">
                <a:solidFill>
                  <a:schemeClr val="tx1"/>
                </a:solidFill>
              </a:rPr>
              <a:t>, </a:t>
            </a:r>
            <a:r>
              <a:rPr lang="en-US" sz="2800" dirty="0" err="1">
                <a:solidFill>
                  <a:schemeClr val="tx1"/>
                </a:solidFill>
              </a:rPr>
              <a:t>svelgjing</a:t>
            </a:r>
            <a:r>
              <a:rPr lang="en-US" sz="2800" dirty="0">
                <a:solidFill>
                  <a:schemeClr val="tx1"/>
                </a:solidFill>
              </a:rPr>
              <a:t> </a:t>
            </a:r>
            <a:r>
              <a:rPr lang="en-US" sz="2800" dirty="0" err="1">
                <a:solidFill>
                  <a:schemeClr val="tx1"/>
                </a:solidFill>
              </a:rPr>
              <a:t>i</a:t>
            </a:r>
            <a:r>
              <a:rPr lang="en-US" sz="2800" dirty="0">
                <a:solidFill>
                  <a:schemeClr val="tx1"/>
                </a:solidFill>
              </a:rPr>
              <a:t> </a:t>
            </a:r>
            <a:r>
              <a:rPr lang="en-US" sz="2800" dirty="0" err="1">
                <a:solidFill>
                  <a:schemeClr val="tx1"/>
                </a:solidFill>
              </a:rPr>
              <a:t>luksus</a:t>
            </a:r>
            <a:r>
              <a:rPr lang="en-US" sz="2800" dirty="0">
                <a:solidFill>
                  <a:schemeClr val="tx1"/>
                </a:solidFill>
              </a:rPr>
              <a:t> </a:t>
            </a:r>
            <a:r>
              <a:rPr lang="en-US" sz="2800" dirty="0" err="1">
                <a:solidFill>
                  <a:schemeClr val="tx1"/>
                </a:solidFill>
              </a:rPr>
              <a:t>og</a:t>
            </a:r>
            <a:r>
              <a:rPr lang="en-US" sz="2800" dirty="0">
                <a:solidFill>
                  <a:schemeClr val="tx1"/>
                </a:solidFill>
              </a:rPr>
              <a:t> </a:t>
            </a:r>
            <a:r>
              <a:rPr lang="en-US" sz="2800" dirty="0" err="1">
                <a:solidFill>
                  <a:schemeClr val="tx1"/>
                </a:solidFill>
              </a:rPr>
              <a:t>trang</a:t>
            </a:r>
            <a:r>
              <a:rPr lang="en-US" sz="2800" dirty="0">
                <a:solidFill>
                  <a:schemeClr val="tx1"/>
                </a:solidFill>
              </a:rPr>
              <a:t> </a:t>
            </a:r>
            <a:r>
              <a:rPr lang="en-US" sz="2800" dirty="0" err="1">
                <a:solidFill>
                  <a:schemeClr val="tx1"/>
                </a:solidFill>
              </a:rPr>
              <a:t>til</a:t>
            </a:r>
            <a:r>
              <a:rPr lang="en-US" sz="2800" dirty="0">
                <a:solidFill>
                  <a:schemeClr val="tx1"/>
                </a:solidFill>
              </a:rPr>
              <a:t> </a:t>
            </a:r>
            <a:r>
              <a:rPr lang="en-US" sz="2800" dirty="0" err="1">
                <a:solidFill>
                  <a:schemeClr val="tx1"/>
                </a:solidFill>
              </a:rPr>
              <a:t>fyrstesmiger</a:t>
            </a:r>
            <a:r>
              <a:rPr lang="en-US" sz="2800" dirty="0">
                <a:solidFill>
                  <a:schemeClr val="tx1"/>
                </a:solidFill>
              </a:rPr>
              <a:t> </a:t>
            </a:r>
            <a:r>
              <a:rPr lang="en-US" sz="2800" dirty="0" err="1">
                <a:solidFill>
                  <a:schemeClr val="tx1"/>
                </a:solidFill>
              </a:rPr>
              <a:t>og</a:t>
            </a:r>
            <a:r>
              <a:rPr lang="en-US" sz="2800" dirty="0">
                <a:solidFill>
                  <a:schemeClr val="tx1"/>
                </a:solidFill>
              </a:rPr>
              <a:t> </a:t>
            </a:r>
            <a:r>
              <a:rPr lang="en-US" sz="2800" dirty="0" err="1">
                <a:solidFill>
                  <a:schemeClr val="tx1"/>
                </a:solidFill>
              </a:rPr>
              <a:t>kryperi</a:t>
            </a:r>
            <a:r>
              <a:rPr lang="en-US" sz="2800" dirty="0">
                <a:solidFill>
                  <a:schemeClr val="tx1"/>
                </a:solidFill>
              </a:rPr>
              <a:t>. Med det </a:t>
            </a:r>
            <a:r>
              <a:rPr lang="en-US" sz="2800" dirty="0" err="1">
                <a:solidFill>
                  <a:schemeClr val="tx1"/>
                </a:solidFill>
              </a:rPr>
              <a:t>moralske</a:t>
            </a:r>
            <a:r>
              <a:rPr lang="en-US" sz="2800" dirty="0">
                <a:solidFill>
                  <a:schemeClr val="tx1"/>
                </a:solidFill>
              </a:rPr>
              <a:t> </a:t>
            </a:r>
            <a:r>
              <a:rPr lang="en-US" sz="2800" dirty="0" err="1">
                <a:solidFill>
                  <a:schemeClr val="tx1"/>
                </a:solidFill>
              </a:rPr>
              <a:t>forfall</a:t>
            </a:r>
            <a:r>
              <a:rPr lang="en-US" sz="2800" dirty="0">
                <a:solidFill>
                  <a:schemeClr val="tx1"/>
                </a:solidFill>
              </a:rPr>
              <a:t> </a:t>
            </a:r>
            <a:r>
              <a:rPr lang="en-US" sz="2800" dirty="0" err="1">
                <a:solidFill>
                  <a:schemeClr val="tx1"/>
                </a:solidFill>
              </a:rPr>
              <a:t>som</a:t>
            </a:r>
            <a:r>
              <a:rPr lang="en-US" sz="2800" dirty="0">
                <a:solidFill>
                  <a:schemeClr val="tx1"/>
                </a:solidFill>
              </a:rPr>
              <a:t> </a:t>
            </a:r>
            <a:r>
              <a:rPr lang="en-US" sz="2800" dirty="0" err="1">
                <a:solidFill>
                  <a:schemeClr val="tx1"/>
                </a:solidFill>
              </a:rPr>
              <a:t>derav</a:t>
            </a:r>
            <a:r>
              <a:rPr lang="en-US" sz="2800" dirty="0">
                <a:solidFill>
                  <a:schemeClr val="tx1"/>
                </a:solidFill>
              </a:rPr>
              <a:t> </a:t>
            </a:r>
            <a:r>
              <a:rPr lang="en-US" sz="2800" dirty="0" err="1">
                <a:solidFill>
                  <a:schemeClr val="tx1"/>
                </a:solidFill>
              </a:rPr>
              <a:t>følger</a:t>
            </a:r>
            <a:r>
              <a:rPr lang="en-US" sz="2800" dirty="0">
                <a:solidFill>
                  <a:schemeClr val="tx1"/>
                </a:solidFill>
              </a:rPr>
              <a:t>. »</a:t>
            </a:r>
          </a:p>
          <a:p>
            <a:pPr marL="0" indent="0" algn="r">
              <a:buNone/>
            </a:pPr>
            <a:r>
              <a:rPr lang="en-US" sz="2000" dirty="0" err="1">
                <a:solidFill>
                  <a:schemeClr val="tx1"/>
                </a:solidFill>
              </a:rPr>
              <a:t>Norsk</a:t>
            </a:r>
            <a:r>
              <a:rPr lang="en-US" sz="2000" dirty="0">
                <a:solidFill>
                  <a:schemeClr val="tx1"/>
                </a:solidFill>
              </a:rPr>
              <a:t> </a:t>
            </a:r>
            <a:r>
              <a:rPr lang="en-US" sz="2000" dirty="0" err="1">
                <a:solidFill>
                  <a:schemeClr val="tx1"/>
                </a:solidFill>
              </a:rPr>
              <a:t>konversasjonsleksikon</a:t>
            </a:r>
            <a:r>
              <a:rPr lang="en-US" sz="2000" dirty="0">
                <a:solidFill>
                  <a:schemeClr val="tx1"/>
                </a:solidFill>
              </a:rPr>
              <a:t>, </a:t>
            </a:r>
            <a:r>
              <a:rPr lang="en-US" sz="2000" dirty="0" err="1">
                <a:solidFill>
                  <a:schemeClr val="tx1"/>
                </a:solidFill>
              </a:rPr>
              <a:t>Nasjonalforlaget</a:t>
            </a:r>
            <a:r>
              <a:rPr lang="en-US" sz="2000" dirty="0">
                <a:solidFill>
                  <a:schemeClr val="tx1"/>
                </a:solidFill>
              </a:rPr>
              <a:t> 1932</a:t>
            </a:r>
          </a:p>
        </p:txBody>
      </p:sp>
      <p:pic>
        <p:nvPicPr>
          <p:cNvPr id="2" name="Content Placeholder 5">
            <a:extLst>
              <a:ext uri="{FF2B5EF4-FFF2-40B4-BE49-F238E27FC236}">
                <a16:creationId xmlns:a16="http://schemas.microsoft.com/office/drawing/2014/main" id="{725A2E60-32F0-5712-78C7-E4E9113861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234" y="681813"/>
            <a:ext cx="3344700" cy="5494374"/>
          </a:xfrm>
          <a:prstGeom prst="rect">
            <a:avLst/>
          </a:prstGeom>
        </p:spPr>
      </p:pic>
    </p:spTree>
    <p:extLst>
      <p:ext uri="{BB962C8B-B14F-4D97-AF65-F5344CB8AC3E}">
        <p14:creationId xmlns:p14="http://schemas.microsoft.com/office/powerpoint/2010/main" val="346232141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5191859" y="563526"/>
            <a:ext cx="6618012" cy="6106435"/>
          </a:xfrm>
        </p:spPr>
        <p:txBody>
          <a:bodyPr anchor="ctr">
            <a:normAutofit/>
          </a:bodyPr>
          <a:lstStyle/>
          <a:p>
            <a:pPr marL="0" indent="0">
              <a:buNone/>
            </a:pPr>
            <a:r>
              <a:rPr lang="nb-NO" sz="3200" b="1" dirty="0">
                <a:solidFill>
                  <a:schemeClr val="accent2"/>
                </a:solidFill>
              </a:rPr>
              <a:t>Det fremmedartede Bysants går inn som en del av det </a:t>
            </a:r>
            <a:r>
              <a:rPr lang="nb-NO" sz="3200" b="1" dirty="0" err="1">
                <a:solidFill>
                  <a:schemeClr val="accent2"/>
                </a:solidFill>
              </a:rPr>
              <a:t>historistiske</a:t>
            </a:r>
            <a:r>
              <a:rPr lang="nb-NO" sz="3200" b="1" dirty="0">
                <a:solidFill>
                  <a:schemeClr val="accent2"/>
                </a:solidFill>
              </a:rPr>
              <a:t> repertoaret:</a:t>
            </a:r>
          </a:p>
          <a:p>
            <a:r>
              <a:rPr lang="nb-NO" sz="2800" dirty="0">
                <a:solidFill>
                  <a:schemeClr val="tx1"/>
                </a:solidFill>
              </a:rPr>
              <a:t>Luksus</a:t>
            </a:r>
          </a:p>
          <a:p>
            <a:r>
              <a:rPr lang="nb-NO" sz="2800" dirty="0">
                <a:solidFill>
                  <a:schemeClr val="tx1"/>
                </a:solidFill>
              </a:rPr>
              <a:t>Hoffseremoniell</a:t>
            </a:r>
          </a:p>
          <a:p>
            <a:r>
              <a:rPr lang="nb-NO" sz="2800" dirty="0">
                <a:solidFill>
                  <a:schemeClr val="tx1"/>
                </a:solidFill>
              </a:rPr>
              <a:t>Evnukker</a:t>
            </a:r>
          </a:p>
          <a:p>
            <a:r>
              <a:rPr lang="nb-NO" sz="2800" dirty="0">
                <a:solidFill>
                  <a:schemeClr val="tx1"/>
                </a:solidFill>
              </a:rPr>
              <a:t>Asketer</a:t>
            </a:r>
          </a:p>
          <a:p>
            <a:r>
              <a:rPr lang="nb-NO" sz="2800" dirty="0">
                <a:solidFill>
                  <a:schemeClr val="tx1"/>
                </a:solidFill>
              </a:rPr>
              <a:t>Theodora (</a:t>
            </a:r>
            <a:r>
              <a:rPr lang="nb-NO" sz="2800" dirty="0" err="1">
                <a:solidFill>
                  <a:schemeClr val="tx1"/>
                </a:solidFill>
              </a:rPr>
              <a:t>ca</a:t>
            </a:r>
            <a:r>
              <a:rPr lang="nb-NO" sz="2800" dirty="0">
                <a:solidFill>
                  <a:schemeClr val="tx1"/>
                </a:solidFill>
              </a:rPr>
              <a:t> 497-548). </a:t>
            </a:r>
            <a:r>
              <a:rPr lang="en-US" sz="2800" dirty="0">
                <a:solidFill>
                  <a:schemeClr val="tx1"/>
                </a:solidFill>
              </a:rPr>
              <a:t>Gift med Justinian 525, </a:t>
            </a:r>
            <a:r>
              <a:rPr lang="en-US" sz="2800" dirty="0" err="1">
                <a:solidFill>
                  <a:schemeClr val="tx1"/>
                </a:solidFill>
              </a:rPr>
              <a:t>augusta</a:t>
            </a:r>
            <a:r>
              <a:rPr lang="en-US" sz="2800" dirty="0">
                <a:solidFill>
                  <a:schemeClr val="tx1"/>
                </a:solidFill>
              </a:rPr>
              <a:t> </a:t>
            </a:r>
            <a:r>
              <a:rPr lang="en-US" sz="2800" dirty="0" err="1">
                <a:solidFill>
                  <a:schemeClr val="tx1"/>
                </a:solidFill>
              </a:rPr>
              <a:t>i</a:t>
            </a:r>
            <a:r>
              <a:rPr lang="en-US" sz="2800" dirty="0">
                <a:solidFill>
                  <a:schemeClr val="tx1"/>
                </a:solidFill>
              </a:rPr>
              <a:t> 527: Det </a:t>
            </a:r>
            <a:r>
              <a:rPr lang="en-US" sz="2800" dirty="0" err="1">
                <a:solidFill>
                  <a:schemeClr val="tx1"/>
                </a:solidFill>
              </a:rPr>
              <a:t>eksotiske</a:t>
            </a:r>
            <a:r>
              <a:rPr lang="en-US" sz="2800" dirty="0">
                <a:solidFill>
                  <a:schemeClr val="tx1"/>
                </a:solidFill>
              </a:rPr>
              <a:t> </a:t>
            </a:r>
            <a:r>
              <a:rPr lang="en-US" sz="2800" dirty="0" err="1">
                <a:solidFill>
                  <a:schemeClr val="tx1"/>
                </a:solidFill>
              </a:rPr>
              <a:t>Bysants</a:t>
            </a:r>
            <a:endParaRPr lang="en-US" sz="2800" dirty="0">
              <a:solidFill>
                <a:schemeClr val="tx1"/>
              </a:solidFill>
            </a:endParaRPr>
          </a:p>
          <a:p>
            <a:r>
              <a:rPr lang="en-US" sz="2800" dirty="0" err="1">
                <a:solidFill>
                  <a:schemeClr val="tx1"/>
                </a:solidFill>
              </a:rPr>
              <a:t>Orientalisme</a:t>
            </a:r>
            <a:endParaRPr lang="en-US" sz="2800" dirty="0">
              <a:solidFill>
                <a:schemeClr val="tx1"/>
              </a:solidFill>
            </a:endParaRPr>
          </a:p>
        </p:txBody>
      </p:sp>
      <p:pic>
        <p:nvPicPr>
          <p:cNvPr id="4" name="Content Placeholder 3">
            <a:extLst>
              <a:ext uri="{FF2B5EF4-FFF2-40B4-BE49-F238E27FC236}">
                <a16:creationId xmlns:a16="http://schemas.microsoft.com/office/drawing/2014/main" id="{263345B8-23A6-F99F-16E1-880A1A08E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269" y="1549479"/>
            <a:ext cx="2603404" cy="3558382"/>
          </a:xfrm>
          <a:prstGeom prst="rect">
            <a:avLst/>
          </a:prstGeom>
        </p:spPr>
      </p:pic>
    </p:spTree>
    <p:extLst>
      <p:ext uri="{BB962C8B-B14F-4D97-AF65-F5344CB8AC3E}">
        <p14:creationId xmlns:p14="http://schemas.microsoft.com/office/powerpoint/2010/main" val="250411239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5297763" y="0"/>
            <a:ext cx="6531564" cy="6858000"/>
          </a:xfrm>
        </p:spPr>
        <p:txBody>
          <a:bodyPr anchor="ctr">
            <a:normAutofit/>
          </a:bodyPr>
          <a:lstStyle/>
          <a:p>
            <a:pPr marL="0" indent="0">
              <a:buNone/>
            </a:pPr>
            <a:r>
              <a:rPr lang="nn-NO" sz="2800" b="1" dirty="0">
                <a:solidFill>
                  <a:schemeClr val="accent2"/>
                </a:solidFill>
              </a:rPr>
              <a:t>Bysants på pensum</a:t>
            </a:r>
          </a:p>
          <a:p>
            <a:pPr marL="0" indent="0">
              <a:buNone/>
            </a:pPr>
            <a:r>
              <a:rPr lang="nn-NO" sz="2800" dirty="0">
                <a:solidFill>
                  <a:schemeClr val="tx1"/>
                </a:solidFill>
              </a:rPr>
              <a:t>Moum et. al., </a:t>
            </a:r>
            <a:r>
              <a:rPr lang="nn-NO" sz="2800" i="1" dirty="0">
                <a:solidFill>
                  <a:schemeClr val="tx1"/>
                </a:solidFill>
              </a:rPr>
              <a:t>Alle tiders historie</a:t>
            </a:r>
            <a:r>
              <a:rPr lang="nn-NO" sz="2800" dirty="0">
                <a:solidFill>
                  <a:schemeClr val="tx1"/>
                </a:solidFill>
              </a:rPr>
              <a:t>: «</a:t>
            </a:r>
            <a:r>
              <a:rPr lang="nb-NO" sz="2800" b="0" i="0" dirty="0">
                <a:solidFill>
                  <a:schemeClr val="tx1">
                    <a:lumMod val="95000"/>
                  </a:schemeClr>
                </a:solidFill>
                <a:effectLst/>
              </a:rPr>
              <a:t>Det bysantinske riket kjennetegnes gjerne ved sin sterke kristne religiøse identitet.»</a:t>
            </a:r>
          </a:p>
          <a:p>
            <a:pPr marL="0" indent="0">
              <a:buNone/>
            </a:pPr>
            <a:endParaRPr lang="nb-NO" sz="2800" b="0" i="0" dirty="0">
              <a:solidFill>
                <a:schemeClr val="tx1">
                  <a:lumMod val="95000"/>
                </a:schemeClr>
              </a:solidFill>
              <a:effectLst/>
            </a:endParaRPr>
          </a:p>
          <a:p>
            <a:pPr marL="0" indent="0">
              <a:buNone/>
            </a:pPr>
            <a:r>
              <a:rPr lang="nb-NO" sz="2800" dirty="0">
                <a:solidFill>
                  <a:schemeClr val="tx1">
                    <a:lumMod val="95000"/>
                  </a:schemeClr>
                </a:solidFill>
              </a:rPr>
              <a:t>Tidligere historiebøker (Anton Ræder 1908, Alexander Bugge 1916, Eiliv Skard 1946): Det bysantinske riket omtales som Det østromerske riket, i blant som en eksotisk variant av den kristne middelalderen.</a:t>
            </a:r>
            <a:endParaRPr lang="nb-NO" sz="2800" b="1" dirty="0">
              <a:solidFill>
                <a:schemeClr val="accent2"/>
              </a:solidFill>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029764A8-A21D-612D-9E17-71A967BB1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953" y="1634490"/>
            <a:ext cx="3589020" cy="358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5908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5297763" y="0"/>
            <a:ext cx="3760512" cy="1089753"/>
          </a:xfrm>
        </p:spPr>
        <p:txBody>
          <a:bodyPr anchor="ctr">
            <a:normAutofit/>
          </a:bodyPr>
          <a:lstStyle/>
          <a:p>
            <a:pPr marL="0" indent="0">
              <a:buNone/>
            </a:pPr>
            <a:r>
              <a:rPr lang="nn-NO" sz="2800" b="1" dirty="0">
                <a:solidFill>
                  <a:schemeClr val="accent2"/>
                </a:solidFill>
              </a:rPr>
              <a:t>Holmboe 1973</a:t>
            </a:r>
          </a:p>
        </p:txBody>
      </p:sp>
      <p:pic>
        <p:nvPicPr>
          <p:cNvPr id="2" name="Plassholder for innhold 4">
            <a:extLst>
              <a:ext uri="{FF2B5EF4-FFF2-40B4-BE49-F238E27FC236}">
                <a16:creationId xmlns:a16="http://schemas.microsoft.com/office/drawing/2014/main" id="{309DE211-347C-3F57-E446-5B4227420F74}"/>
              </a:ext>
            </a:extLst>
          </p:cNvPr>
          <p:cNvPicPr>
            <a:picLocks noChangeAspect="1"/>
          </p:cNvPicPr>
          <p:nvPr/>
        </p:nvPicPr>
        <p:blipFill rotWithShape="1">
          <a:blip r:embed="rId2"/>
          <a:srcRect r="3866" b="2229"/>
          <a:stretch/>
        </p:blipFill>
        <p:spPr>
          <a:xfrm>
            <a:off x="5516888" y="844009"/>
            <a:ext cx="5553079" cy="5518692"/>
          </a:xfrm>
          <a:prstGeom prst="rect">
            <a:avLst/>
          </a:prstGeom>
        </p:spPr>
      </p:pic>
      <p:pic>
        <p:nvPicPr>
          <p:cNvPr id="5" name="Picture 4">
            <a:extLst>
              <a:ext uri="{FF2B5EF4-FFF2-40B4-BE49-F238E27FC236}">
                <a16:creationId xmlns:a16="http://schemas.microsoft.com/office/drawing/2014/main" id="{E4F61336-7F09-F28B-AB20-52811F663F17}"/>
              </a:ext>
            </a:extLst>
          </p:cNvPr>
          <p:cNvPicPr>
            <a:picLocks noChangeAspect="1"/>
          </p:cNvPicPr>
          <p:nvPr/>
        </p:nvPicPr>
        <p:blipFill rotWithShape="1">
          <a:blip r:embed="rId3"/>
          <a:srcRect l="36047" t="23499" r="35875" b="5834"/>
          <a:stretch/>
        </p:blipFill>
        <p:spPr>
          <a:xfrm>
            <a:off x="391837" y="750569"/>
            <a:ext cx="3783893" cy="5356861"/>
          </a:xfrm>
          <a:prstGeom prst="rect">
            <a:avLst/>
          </a:prstGeom>
        </p:spPr>
      </p:pic>
    </p:spTree>
    <p:extLst>
      <p:ext uri="{BB962C8B-B14F-4D97-AF65-F5344CB8AC3E}">
        <p14:creationId xmlns:p14="http://schemas.microsoft.com/office/powerpoint/2010/main" val="377911663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D7FF7-ED7B-4107-90FB-BF4DF55E87EA}"/>
              </a:ext>
            </a:extLst>
          </p:cNvPr>
          <p:cNvSpPr>
            <a:spLocks noGrp="1"/>
          </p:cNvSpPr>
          <p:nvPr>
            <p:ph type="title"/>
          </p:nvPr>
        </p:nvSpPr>
        <p:spPr>
          <a:xfrm>
            <a:off x="537563" y="2099144"/>
            <a:ext cx="3610691" cy="2673194"/>
          </a:xfrm>
          <a:noFill/>
          <a:ln>
            <a:solidFill>
              <a:schemeClr val="tx1">
                <a:lumMod val="85000"/>
                <a:lumOff val="15000"/>
              </a:schemeClr>
            </a:solidFill>
          </a:ln>
        </p:spPr>
        <p:txBody>
          <a:bodyPr>
            <a:normAutofit/>
          </a:bodyPr>
          <a:lstStyle/>
          <a:p>
            <a:r>
              <a:rPr lang="en-US" sz="2300" b="1" dirty="0">
                <a:solidFill>
                  <a:schemeClr val="bg2"/>
                </a:solidFill>
              </a:rPr>
              <a:t>Plan</a:t>
            </a:r>
            <a:endParaRPr lang="en-GB" sz="2300" b="1" dirty="0">
              <a:solidFill>
                <a:schemeClr val="tx1">
                  <a:lumMod val="95000"/>
                  <a:lumOff val="5000"/>
                </a:schemeClr>
              </a:solidFill>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4981576" y="973600"/>
            <a:ext cx="6789877" cy="4924280"/>
          </a:xfrm>
        </p:spPr>
        <p:txBody>
          <a:bodyPr anchor="ctr">
            <a:normAutofit/>
          </a:bodyPr>
          <a:lstStyle/>
          <a:p>
            <a:pPr marL="0" indent="0">
              <a:buNone/>
            </a:pPr>
            <a:r>
              <a:rPr lang="en-US" sz="2400" dirty="0">
                <a:solidFill>
                  <a:schemeClr val="accent2"/>
                </a:solidFill>
                <a:ea typeface="Calibri" panose="020F0502020204030204" pitchFamily="34" charset="0"/>
                <a:cs typeface="Times New Roman" panose="02020603050405020304" pitchFamily="18" charset="0"/>
              </a:rPr>
              <a:t>I:  	</a:t>
            </a:r>
            <a:r>
              <a:rPr lang="en-US" sz="2400" dirty="0" err="1">
                <a:solidFill>
                  <a:schemeClr val="tx1"/>
                </a:solidFill>
                <a:ea typeface="Calibri" panose="020F0502020204030204" pitchFamily="34" charset="0"/>
                <a:cs typeface="Times New Roman" panose="02020603050405020304" pitchFamily="18" charset="0"/>
              </a:rPr>
              <a:t>Når</a:t>
            </a:r>
            <a:r>
              <a:rPr lang="en-US" sz="2400" dirty="0">
                <a:solidFill>
                  <a:schemeClr val="tx1"/>
                </a:solidFill>
                <a:ea typeface="Calibri" panose="020F0502020204030204" pitchFamily="34" charset="0"/>
                <a:cs typeface="Times New Roman" panose="02020603050405020304" pitchFamily="18" charset="0"/>
              </a:rPr>
              <a:t> </a:t>
            </a:r>
            <a:r>
              <a:rPr lang="en-US" sz="2400" dirty="0" err="1">
                <a:solidFill>
                  <a:schemeClr val="tx1"/>
                </a:solidFill>
                <a:ea typeface="Calibri" panose="020F0502020204030204" pitchFamily="34" charset="0"/>
                <a:cs typeface="Times New Roman" panose="02020603050405020304" pitchFamily="18" charset="0"/>
              </a:rPr>
              <a:t>og</a:t>
            </a:r>
            <a:r>
              <a:rPr lang="en-US" sz="2400" dirty="0">
                <a:solidFill>
                  <a:schemeClr val="tx1"/>
                </a:solidFill>
                <a:ea typeface="Calibri" panose="020F0502020204030204" pitchFamily="34" charset="0"/>
                <a:cs typeface="Times New Roman" panose="02020603050405020304" pitchFamily="18" charset="0"/>
              </a:rPr>
              <a:t> </a:t>
            </a:r>
            <a:r>
              <a:rPr lang="en-US" sz="2400" dirty="0" err="1">
                <a:solidFill>
                  <a:schemeClr val="tx1"/>
                </a:solidFill>
                <a:ea typeface="Calibri" panose="020F0502020204030204" pitchFamily="34" charset="0"/>
                <a:cs typeface="Times New Roman" panose="02020603050405020304" pitchFamily="18" charset="0"/>
              </a:rPr>
              <a:t>hvor</a:t>
            </a:r>
            <a:r>
              <a:rPr lang="en-US" sz="2400" dirty="0">
                <a:solidFill>
                  <a:schemeClr val="tx1"/>
                </a:solidFill>
                <a:ea typeface="Calibri" panose="020F0502020204030204" pitchFamily="34" charset="0"/>
                <a:cs typeface="Times New Roman" panose="02020603050405020304" pitchFamily="18" charset="0"/>
              </a:rPr>
              <a:t>?</a:t>
            </a:r>
          </a:p>
          <a:p>
            <a:pPr marL="0" indent="0">
              <a:buNone/>
            </a:pPr>
            <a:r>
              <a:rPr lang="en-US" sz="2400" dirty="0">
                <a:solidFill>
                  <a:schemeClr val="accent2"/>
                </a:solidFill>
                <a:ea typeface="Calibri" panose="020F0502020204030204" pitchFamily="34" charset="0"/>
                <a:cs typeface="Times New Roman" panose="02020603050405020304" pitchFamily="18" charset="0"/>
              </a:rPr>
              <a:t>II:  	</a:t>
            </a:r>
            <a:r>
              <a:rPr lang="en-US" sz="2400" dirty="0">
                <a:solidFill>
                  <a:schemeClr val="tx1"/>
                </a:solidFill>
                <a:ea typeface="Calibri" panose="020F0502020204030204" pitchFamily="34" charset="0"/>
                <a:cs typeface="Times New Roman" panose="02020603050405020304" pitchFamily="18" charset="0"/>
              </a:rPr>
              <a:t>1000 </a:t>
            </a:r>
            <a:r>
              <a:rPr lang="en-US" sz="2400" dirty="0" err="1">
                <a:solidFill>
                  <a:schemeClr val="tx1"/>
                </a:solidFill>
                <a:ea typeface="Calibri" panose="020F0502020204030204" pitchFamily="34" charset="0"/>
                <a:cs typeface="Times New Roman" panose="02020603050405020304" pitchFamily="18" charset="0"/>
              </a:rPr>
              <a:t>års</a:t>
            </a:r>
            <a:r>
              <a:rPr lang="en-US" sz="2400" dirty="0">
                <a:solidFill>
                  <a:schemeClr val="tx1"/>
                </a:solidFill>
                <a:ea typeface="Calibri" panose="020F0502020204030204" pitchFamily="34" charset="0"/>
                <a:cs typeface="Times New Roman" panose="02020603050405020304" pitchFamily="18" charset="0"/>
              </a:rPr>
              <a:t> </a:t>
            </a:r>
            <a:r>
              <a:rPr lang="en-US" sz="2400" dirty="0" err="1">
                <a:solidFill>
                  <a:schemeClr val="tx1"/>
                </a:solidFill>
                <a:ea typeface="Calibri" panose="020F0502020204030204" pitchFamily="34" charset="0"/>
                <a:cs typeface="Times New Roman" panose="02020603050405020304" pitchFamily="18" charset="0"/>
              </a:rPr>
              <a:t>historie</a:t>
            </a:r>
            <a:endParaRPr lang="en-US" sz="2400" dirty="0">
              <a:solidFill>
                <a:schemeClr val="tx1"/>
              </a:solidFill>
              <a:ea typeface="Calibri" panose="020F0502020204030204" pitchFamily="34" charset="0"/>
              <a:cs typeface="Times New Roman" panose="02020603050405020304" pitchFamily="18" charset="0"/>
            </a:endParaRPr>
          </a:p>
          <a:p>
            <a:pPr marL="0" indent="0">
              <a:buNone/>
            </a:pPr>
            <a:r>
              <a:rPr lang="en-US" sz="2400" dirty="0">
                <a:solidFill>
                  <a:schemeClr val="accent2"/>
                </a:solidFill>
                <a:ea typeface="Calibri" panose="020F0502020204030204" pitchFamily="34" charset="0"/>
                <a:cs typeface="Times New Roman" panose="02020603050405020304" pitchFamily="18" charset="0"/>
              </a:rPr>
              <a:t>III:  	</a:t>
            </a:r>
            <a:r>
              <a:rPr lang="en-US" sz="2400" dirty="0" err="1">
                <a:solidFill>
                  <a:schemeClr val="tx1"/>
                </a:solidFill>
                <a:ea typeface="Calibri" panose="020F0502020204030204" pitchFamily="34" charset="0"/>
                <a:cs typeface="Times New Roman" panose="02020603050405020304" pitchFamily="18" charset="0"/>
              </a:rPr>
              <a:t>Hvorfor</a:t>
            </a:r>
            <a:r>
              <a:rPr lang="en-US" sz="2400" dirty="0">
                <a:solidFill>
                  <a:schemeClr val="tx1"/>
                </a:solidFill>
                <a:ea typeface="Calibri" panose="020F0502020204030204" pitchFamily="34" charset="0"/>
                <a:cs typeface="Times New Roman" panose="02020603050405020304" pitchFamily="18" charset="0"/>
              </a:rPr>
              <a:t> </a:t>
            </a:r>
            <a:r>
              <a:rPr lang="en-US" sz="2400" dirty="0" err="1">
                <a:solidFill>
                  <a:schemeClr val="tx1"/>
                </a:solidFill>
                <a:ea typeface="Calibri" panose="020F0502020204030204" pitchFamily="34" charset="0"/>
                <a:cs typeface="Times New Roman" panose="02020603050405020304" pitchFamily="18" charset="0"/>
              </a:rPr>
              <a:t>tenker</a:t>
            </a:r>
            <a:r>
              <a:rPr lang="en-US" sz="2400" dirty="0">
                <a:solidFill>
                  <a:schemeClr val="tx1"/>
                </a:solidFill>
                <a:ea typeface="Calibri" panose="020F0502020204030204" pitchFamily="34" charset="0"/>
                <a:cs typeface="Times New Roman" panose="02020603050405020304" pitchFamily="18" charset="0"/>
              </a:rPr>
              <a:t> vi (</a:t>
            </a:r>
            <a:r>
              <a:rPr lang="en-US" sz="2400" dirty="0" err="1">
                <a:solidFill>
                  <a:schemeClr val="tx1"/>
                </a:solidFill>
                <a:ea typeface="Calibri" panose="020F0502020204030204" pitchFamily="34" charset="0"/>
                <a:cs typeface="Times New Roman" panose="02020603050405020304" pitchFamily="18" charset="0"/>
              </a:rPr>
              <a:t>nåja</a:t>
            </a:r>
            <a:r>
              <a:rPr lang="en-US" sz="2400" dirty="0">
                <a:solidFill>
                  <a:schemeClr val="tx1"/>
                </a:solidFill>
                <a:ea typeface="Calibri" panose="020F0502020204030204" pitchFamily="34" charset="0"/>
                <a:cs typeface="Times New Roman" panose="02020603050405020304" pitchFamily="18" charset="0"/>
              </a:rPr>
              <a:t>) </a:t>
            </a:r>
            <a:r>
              <a:rPr lang="en-US" sz="2400" dirty="0" err="1">
                <a:solidFill>
                  <a:schemeClr val="tx1"/>
                </a:solidFill>
                <a:ea typeface="Calibri" panose="020F0502020204030204" pitchFamily="34" charset="0"/>
                <a:cs typeface="Times New Roman" panose="02020603050405020304" pitchFamily="18" charset="0"/>
              </a:rPr>
              <a:t>på</a:t>
            </a:r>
            <a:r>
              <a:rPr lang="en-US" sz="2400" dirty="0">
                <a:solidFill>
                  <a:schemeClr val="tx1"/>
                </a:solidFill>
                <a:ea typeface="Calibri" panose="020F0502020204030204" pitchFamily="34" charset="0"/>
                <a:cs typeface="Times New Roman" panose="02020603050405020304" pitchFamily="18" charset="0"/>
              </a:rPr>
              <a:t> Roma, men </a:t>
            </a:r>
            <a:r>
              <a:rPr lang="en-US" sz="2400" dirty="0" err="1">
                <a:solidFill>
                  <a:schemeClr val="tx1"/>
                </a:solidFill>
                <a:ea typeface="Calibri" panose="020F0502020204030204" pitchFamily="34" charset="0"/>
                <a:cs typeface="Times New Roman" panose="02020603050405020304" pitchFamily="18" charset="0"/>
              </a:rPr>
              <a:t>ikke</a:t>
            </a:r>
            <a:r>
              <a:rPr lang="en-US" sz="2400" dirty="0">
                <a:solidFill>
                  <a:schemeClr val="tx1"/>
                </a:solidFill>
                <a:ea typeface="Calibri" panose="020F0502020204030204" pitchFamily="34" charset="0"/>
                <a:cs typeface="Times New Roman" panose="02020603050405020304" pitchFamily="18" charset="0"/>
              </a:rPr>
              <a:t> 	</a:t>
            </a:r>
            <a:r>
              <a:rPr lang="en-US" sz="2400" dirty="0" err="1">
                <a:solidFill>
                  <a:schemeClr val="tx1"/>
                </a:solidFill>
                <a:ea typeface="Calibri" panose="020F0502020204030204" pitchFamily="34" charset="0"/>
                <a:cs typeface="Times New Roman" panose="02020603050405020304" pitchFamily="18" charset="0"/>
              </a:rPr>
              <a:t>på</a:t>
            </a:r>
            <a:r>
              <a:rPr lang="en-US" sz="2400" dirty="0">
                <a:solidFill>
                  <a:schemeClr val="tx1"/>
                </a:solidFill>
                <a:ea typeface="Calibri" panose="020F0502020204030204" pitchFamily="34" charset="0"/>
                <a:cs typeface="Times New Roman" panose="02020603050405020304" pitchFamily="18" charset="0"/>
              </a:rPr>
              <a:t> </a:t>
            </a:r>
            <a:r>
              <a:rPr lang="en-US" sz="2400" dirty="0" err="1">
                <a:solidFill>
                  <a:schemeClr val="tx1"/>
                </a:solidFill>
                <a:ea typeface="Calibri" panose="020F0502020204030204" pitchFamily="34" charset="0"/>
                <a:cs typeface="Times New Roman" panose="02020603050405020304" pitchFamily="18" charset="0"/>
              </a:rPr>
              <a:t>Bysants</a:t>
            </a:r>
            <a:r>
              <a:rPr lang="en-US" sz="2400" dirty="0">
                <a:solidFill>
                  <a:schemeClr val="tx1"/>
                </a:solidFill>
                <a:ea typeface="Calibri" panose="020F0502020204030204" pitchFamily="34" charset="0"/>
                <a:cs typeface="Times New Roman" panose="02020603050405020304" pitchFamily="18" charset="0"/>
              </a:rPr>
              <a:t>?</a:t>
            </a:r>
          </a:p>
          <a:p>
            <a:pPr marL="0" indent="0">
              <a:buNone/>
            </a:pPr>
            <a:r>
              <a:rPr lang="en-US" sz="2400" dirty="0">
                <a:solidFill>
                  <a:schemeClr val="accent2"/>
                </a:solidFill>
                <a:ea typeface="Calibri" panose="020F0502020204030204" pitchFamily="34" charset="0"/>
                <a:cs typeface="Times New Roman" panose="02020603050405020304" pitchFamily="18" charset="0"/>
              </a:rPr>
              <a:t>IV: 	</a:t>
            </a:r>
            <a:r>
              <a:rPr lang="en-US" sz="2400" dirty="0" err="1">
                <a:solidFill>
                  <a:schemeClr val="tx1"/>
                </a:solidFill>
                <a:ea typeface="Calibri" panose="020F0502020204030204" pitchFamily="34" charset="0"/>
                <a:cs typeface="Times New Roman" panose="02020603050405020304" pitchFamily="18" charset="0"/>
              </a:rPr>
              <a:t>Bysants</a:t>
            </a:r>
            <a:r>
              <a:rPr lang="en-US" sz="2400" dirty="0">
                <a:solidFill>
                  <a:schemeClr val="tx1"/>
                </a:solidFill>
                <a:ea typeface="Calibri" panose="020F0502020204030204" pitchFamily="34" charset="0"/>
                <a:cs typeface="Times New Roman" panose="02020603050405020304" pitchFamily="18" charset="0"/>
              </a:rPr>
              <a:t>’ </a:t>
            </a:r>
            <a:r>
              <a:rPr lang="en-US" sz="2400" dirty="0" err="1">
                <a:solidFill>
                  <a:schemeClr val="tx1"/>
                </a:solidFill>
                <a:ea typeface="Calibri" panose="020F0502020204030204" pitchFamily="34" charset="0"/>
                <a:cs typeface="Times New Roman" panose="02020603050405020304" pitchFamily="18" charset="0"/>
              </a:rPr>
              <a:t>lange</a:t>
            </a:r>
            <a:r>
              <a:rPr lang="en-US" sz="2400" dirty="0">
                <a:solidFill>
                  <a:schemeClr val="tx1"/>
                </a:solidFill>
                <a:ea typeface="Calibri" panose="020F0502020204030204" pitchFamily="34" charset="0"/>
                <a:cs typeface="Times New Roman" panose="02020603050405020304" pitchFamily="18" charset="0"/>
              </a:rPr>
              <a:t> </a:t>
            </a:r>
            <a:r>
              <a:rPr lang="en-US" sz="2400" dirty="0" err="1">
                <a:solidFill>
                  <a:schemeClr val="tx1"/>
                </a:solidFill>
                <a:ea typeface="Calibri" panose="020F0502020204030204" pitchFamily="34" charset="0"/>
                <a:cs typeface="Times New Roman" panose="02020603050405020304" pitchFamily="18" charset="0"/>
              </a:rPr>
              <a:t>etterliv</a:t>
            </a:r>
            <a:endParaRPr lang="en-US" sz="2400" dirty="0">
              <a:solidFill>
                <a:schemeClr val="tx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725460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5297763" y="973600"/>
            <a:ext cx="6243208" cy="4924280"/>
          </a:xfrm>
        </p:spPr>
        <p:txBody>
          <a:bodyPr anchor="ctr">
            <a:normAutofit/>
          </a:bodyPr>
          <a:lstStyle/>
          <a:p>
            <a:pPr marL="0" indent="0">
              <a:buNone/>
            </a:pPr>
            <a:r>
              <a:rPr lang="en-GB" sz="3200" b="1" dirty="0" err="1">
                <a:solidFill>
                  <a:schemeClr val="accent2"/>
                </a:solidFill>
              </a:rPr>
              <a:t>Identitet</a:t>
            </a:r>
            <a:r>
              <a:rPr lang="en-GB" sz="3200" b="1" dirty="0">
                <a:solidFill>
                  <a:schemeClr val="accent2"/>
                </a:solidFill>
              </a:rPr>
              <a:t> </a:t>
            </a:r>
            <a:r>
              <a:rPr lang="en-GB" sz="3200" b="1" dirty="0" err="1">
                <a:solidFill>
                  <a:schemeClr val="accent2"/>
                </a:solidFill>
              </a:rPr>
              <a:t>og</a:t>
            </a:r>
            <a:r>
              <a:rPr lang="en-GB" sz="3200" b="1" dirty="0">
                <a:solidFill>
                  <a:schemeClr val="accent2"/>
                </a:solidFill>
              </a:rPr>
              <a:t> </a:t>
            </a:r>
            <a:r>
              <a:rPr lang="en-GB" sz="3200" b="1" dirty="0" err="1">
                <a:solidFill>
                  <a:schemeClr val="accent2"/>
                </a:solidFill>
              </a:rPr>
              <a:t>Bysants</a:t>
            </a:r>
            <a:r>
              <a:rPr lang="en-GB" sz="3200" b="1" dirty="0">
                <a:solidFill>
                  <a:schemeClr val="accent2"/>
                </a:solidFill>
              </a:rPr>
              <a:t>; </a:t>
            </a:r>
            <a:r>
              <a:rPr lang="en-GB" sz="3200" b="1" dirty="0" err="1">
                <a:solidFill>
                  <a:schemeClr val="accent2"/>
                </a:solidFill>
              </a:rPr>
              <a:t>romersk</a:t>
            </a:r>
            <a:r>
              <a:rPr lang="en-GB" sz="3200" b="1" dirty="0">
                <a:solidFill>
                  <a:schemeClr val="accent2"/>
                </a:solidFill>
              </a:rPr>
              <a:t> </a:t>
            </a:r>
            <a:r>
              <a:rPr lang="en-GB" sz="3200" b="1" dirty="0" err="1">
                <a:solidFill>
                  <a:schemeClr val="accent2"/>
                </a:solidFill>
              </a:rPr>
              <a:t>eller</a:t>
            </a:r>
            <a:r>
              <a:rPr lang="en-GB" sz="3200" b="1" dirty="0">
                <a:solidFill>
                  <a:schemeClr val="accent2"/>
                </a:solidFill>
              </a:rPr>
              <a:t> </a:t>
            </a:r>
            <a:r>
              <a:rPr lang="en-GB" sz="3200" b="1" dirty="0" err="1">
                <a:solidFill>
                  <a:schemeClr val="accent2"/>
                </a:solidFill>
              </a:rPr>
              <a:t>gresk</a:t>
            </a:r>
            <a:endParaRPr lang="en-GB" sz="3200" b="1" dirty="0">
              <a:solidFill>
                <a:schemeClr val="accent2"/>
              </a:solidFill>
            </a:endParaRPr>
          </a:p>
          <a:p>
            <a:r>
              <a:rPr lang="en-GB" sz="2400" dirty="0">
                <a:solidFill>
                  <a:schemeClr val="tx1"/>
                </a:solidFill>
              </a:rPr>
              <a:t>Moderne </a:t>
            </a:r>
            <a:r>
              <a:rPr lang="en-GB" sz="2400" dirty="0" err="1">
                <a:solidFill>
                  <a:schemeClr val="tx1"/>
                </a:solidFill>
              </a:rPr>
              <a:t>gresk</a:t>
            </a:r>
            <a:r>
              <a:rPr lang="en-GB" sz="2400" dirty="0">
                <a:solidFill>
                  <a:schemeClr val="tx1"/>
                </a:solidFill>
              </a:rPr>
              <a:t> </a:t>
            </a:r>
            <a:r>
              <a:rPr lang="en-GB" sz="2400" dirty="0" err="1">
                <a:solidFill>
                  <a:schemeClr val="tx1"/>
                </a:solidFill>
              </a:rPr>
              <a:t>nasjonalisme</a:t>
            </a:r>
            <a:endParaRPr lang="en-GB" sz="2400" dirty="0">
              <a:solidFill>
                <a:schemeClr val="tx1"/>
              </a:solidFill>
            </a:endParaRPr>
          </a:p>
          <a:p>
            <a:r>
              <a:rPr lang="en-GB" sz="2400" dirty="0" err="1">
                <a:solidFill>
                  <a:schemeClr val="tx1"/>
                </a:solidFill>
              </a:rPr>
              <a:t>Multietnisk</a:t>
            </a:r>
            <a:r>
              <a:rPr lang="en-GB" sz="2400" dirty="0">
                <a:solidFill>
                  <a:schemeClr val="tx1"/>
                </a:solidFill>
              </a:rPr>
              <a:t> imperium</a:t>
            </a:r>
          </a:p>
          <a:p>
            <a:r>
              <a:rPr lang="en-GB" sz="2400" dirty="0" err="1">
                <a:solidFill>
                  <a:schemeClr val="tx1"/>
                </a:solidFill>
              </a:rPr>
              <a:t>Romersk</a:t>
            </a:r>
            <a:r>
              <a:rPr lang="en-GB" sz="2400" dirty="0">
                <a:solidFill>
                  <a:schemeClr val="tx1"/>
                </a:solidFill>
              </a:rPr>
              <a:t> </a:t>
            </a:r>
            <a:r>
              <a:rPr lang="en-GB" sz="2400" dirty="0" err="1">
                <a:solidFill>
                  <a:schemeClr val="tx1"/>
                </a:solidFill>
              </a:rPr>
              <a:t>nasjonalstat</a:t>
            </a:r>
            <a:endParaRPr lang="en-GB" sz="2400" dirty="0">
              <a:solidFill>
                <a:schemeClr val="tx1"/>
              </a:solidFill>
            </a:endParaRPr>
          </a:p>
          <a:p>
            <a:r>
              <a:rPr lang="en-GB" sz="2400" dirty="0" err="1">
                <a:solidFill>
                  <a:schemeClr val="tx1"/>
                </a:solidFill>
              </a:rPr>
              <a:t>Romersk</a:t>
            </a:r>
            <a:r>
              <a:rPr lang="en-GB" sz="2400" dirty="0">
                <a:solidFill>
                  <a:schemeClr val="tx1"/>
                </a:solidFill>
              </a:rPr>
              <a:t> </a:t>
            </a:r>
            <a:r>
              <a:rPr lang="en-GB" sz="2400" dirty="0" err="1">
                <a:solidFill>
                  <a:schemeClr val="tx1"/>
                </a:solidFill>
              </a:rPr>
              <a:t>keiserlig</a:t>
            </a:r>
            <a:r>
              <a:rPr lang="en-GB" sz="2400" dirty="0">
                <a:solidFill>
                  <a:schemeClr val="tx1"/>
                </a:solidFill>
              </a:rPr>
              <a:t> </a:t>
            </a:r>
            <a:r>
              <a:rPr lang="en-GB" sz="2400" dirty="0" err="1">
                <a:solidFill>
                  <a:schemeClr val="tx1"/>
                </a:solidFill>
              </a:rPr>
              <a:t>eliteidentitet</a:t>
            </a:r>
            <a:endParaRPr lang="en-GB" dirty="0">
              <a:solidFill>
                <a:schemeClr val="tx1"/>
              </a:solidFill>
            </a:endParaRPr>
          </a:p>
        </p:txBody>
      </p:sp>
      <p:pic>
        <p:nvPicPr>
          <p:cNvPr id="2050" name="Picture 2">
            <a:extLst>
              <a:ext uri="{FF2B5EF4-FFF2-40B4-BE49-F238E27FC236}">
                <a16:creationId xmlns:a16="http://schemas.microsoft.com/office/drawing/2014/main" id="{914719F7-680C-E2D5-C306-2B7F5E4DE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20" y="299814"/>
            <a:ext cx="2043552" cy="31117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ew Roman Empire">
            <a:extLst>
              <a:ext uri="{FF2B5EF4-FFF2-40B4-BE49-F238E27FC236}">
                <a16:creationId xmlns:a16="http://schemas.microsoft.com/office/drawing/2014/main" id="{E6F41E86-3C99-BCF0-02FA-3616ECF2C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158" y="2018507"/>
            <a:ext cx="2043552" cy="3106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20DFFC2-BAF1-2815-8AF1-D6490B9734FC}"/>
              </a:ext>
            </a:extLst>
          </p:cNvPr>
          <p:cNvPicPr>
            <a:picLocks noChangeAspect="1"/>
          </p:cNvPicPr>
          <p:nvPr/>
        </p:nvPicPr>
        <p:blipFill rotWithShape="1">
          <a:blip r:embed="rId4"/>
          <a:srcRect l="26208" r="26417"/>
          <a:stretch/>
        </p:blipFill>
        <p:spPr>
          <a:xfrm>
            <a:off x="530006" y="3571607"/>
            <a:ext cx="1721566" cy="2725434"/>
          </a:xfrm>
          <a:prstGeom prst="rect">
            <a:avLst/>
          </a:prstGeom>
        </p:spPr>
      </p:pic>
    </p:spTree>
    <p:extLst>
      <p:ext uri="{BB962C8B-B14F-4D97-AF65-F5344CB8AC3E}">
        <p14:creationId xmlns:p14="http://schemas.microsoft.com/office/powerpoint/2010/main" val="228296117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DAEA-FBA9-4630-AA30-FF8DF3C91646}"/>
              </a:ext>
            </a:extLst>
          </p:cNvPr>
          <p:cNvSpPr>
            <a:spLocks noGrp="1"/>
          </p:cNvSpPr>
          <p:nvPr>
            <p:ph type="ctrTitle"/>
          </p:nvPr>
        </p:nvSpPr>
        <p:spPr>
          <a:xfrm>
            <a:off x="5498590" y="0"/>
            <a:ext cx="5888754" cy="6857999"/>
          </a:xfrm>
          <a:noFill/>
          <a:ln>
            <a:noFill/>
          </a:ln>
        </p:spPr>
        <p:txBody>
          <a:bodyPr wrap="square">
            <a:normAutofit/>
          </a:bodyPr>
          <a:lstStyle/>
          <a:p>
            <a:pPr algn="l"/>
            <a:r>
              <a:rPr lang="en-GB" sz="4800" dirty="0" err="1">
                <a:solidFill>
                  <a:schemeClr val="tx1">
                    <a:lumMod val="95000"/>
                    <a:lumOff val="5000"/>
                  </a:schemeClr>
                </a:solidFill>
              </a:rPr>
              <a:t>Bysants</a:t>
            </a:r>
            <a:r>
              <a:rPr lang="en-GB" sz="4800" dirty="0">
                <a:solidFill>
                  <a:schemeClr val="tx1">
                    <a:lumMod val="95000"/>
                    <a:lumOff val="5000"/>
                  </a:schemeClr>
                </a:solidFill>
              </a:rPr>
              <a:t>’ </a:t>
            </a:r>
            <a:r>
              <a:rPr lang="en-GB" sz="4800" dirty="0" err="1">
                <a:solidFill>
                  <a:schemeClr val="tx1">
                    <a:lumMod val="95000"/>
                    <a:lumOff val="5000"/>
                  </a:schemeClr>
                </a:solidFill>
              </a:rPr>
              <a:t>lange</a:t>
            </a:r>
            <a:r>
              <a:rPr lang="en-GB" sz="4800" dirty="0">
                <a:solidFill>
                  <a:schemeClr val="tx1">
                    <a:lumMod val="95000"/>
                    <a:lumOff val="5000"/>
                  </a:schemeClr>
                </a:solidFill>
              </a:rPr>
              <a:t> </a:t>
            </a:r>
            <a:r>
              <a:rPr lang="en-GB" sz="4800" dirty="0" err="1">
                <a:solidFill>
                  <a:schemeClr val="tx1">
                    <a:lumMod val="95000"/>
                    <a:lumOff val="5000"/>
                  </a:schemeClr>
                </a:solidFill>
              </a:rPr>
              <a:t>etterliv</a:t>
            </a:r>
            <a:endParaRPr lang="nb-NO" sz="4800" dirty="0">
              <a:solidFill>
                <a:schemeClr val="tx1"/>
              </a:solidFill>
            </a:endParaRPr>
          </a:p>
        </p:txBody>
      </p:sp>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BAFB5"/>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ubtitle 2">
            <a:extLst>
              <a:ext uri="{FF2B5EF4-FFF2-40B4-BE49-F238E27FC236}">
                <a16:creationId xmlns:a16="http://schemas.microsoft.com/office/drawing/2014/main" id="{8A70E6C7-27FC-45AD-B2A5-83F91BEF08F1}"/>
              </a:ext>
            </a:extLst>
          </p:cNvPr>
          <p:cNvSpPr>
            <a:spLocks noGrp="1"/>
          </p:cNvSpPr>
          <p:nvPr>
            <p:ph type="subTitle" idx="1"/>
          </p:nvPr>
        </p:nvSpPr>
        <p:spPr>
          <a:xfrm>
            <a:off x="1438656" y="2007220"/>
            <a:ext cx="3215640" cy="2843560"/>
          </a:xfrm>
        </p:spPr>
        <p:txBody>
          <a:bodyPr anchor="ctr">
            <a:normAutofit/>
          </a:bodyPr>
          <a:lstStyle/>
          <a:p>
            <a:r>
              <a:rPr lang="en-GB" dirty="0">
                <a:solidFill>
                  <a:srgbClr val="FFFFFF"/>
                </a:solidFill>
              </a:rPr>
              <a:t>PART  IV</a:t>
            </a:r>
            <a:endParaRPr lang="nb-NO" dirty="0">
              <a:solidFill>
                <a:srgbClr val="FFFFFF"/>
              </a:solidFill>
            </a:endParaRPr>
          </a:p>
        </p:txBody>
      </p:sp>
    </p:spTree>
    <p:extLst>
      <p:ext uri="{BB962C8B-B14F-4D97-AF65-F5344CB8AC3E}">
        <p14:creationId xmlns:p14="http://schemas.microsoft.com/office/powerpoint/2010/main" val="3379063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Content Placeholder 2">
            <a:extLst>
              <a:ext uri="{FF2B5EF4-FFF2-40B4-BE49-F238E27FC236}">
                <a16:creationId xmlns:a16="http://schemas.microsoft.com/office/drawing/2014/main" id="{9585B47D-120B-427F-32B6-E9215EC52AD2}"/>
              </a:ext>
            </a:extLst>
          </p:cNvPr>
          <p:cNvSpPr>
            <a:spLocks noGrp="1"/>
          </p:cNvSpPr>
          <p:nvPr>
            <p:ph idx="1"/>
          </p:nvPr>
        </p:nvSpPr>
        <p:spPr>
          <a:xfrm>
            <a:off x="4923078" y="457200"/>
            <a:ext cx="6934306" cy="1809750"/>
          </a:xfrm>
        </p:spPr>
        <p:txBody>
          <a:bodyPr anchor="ctr">
            <a:normAutofit/>
          </a:bodyPr>
          <a:lstStyle/>
          <a:p>
            <a:pPr marL="0" indent="0">
              <a:buNone/>
            </a:pPr>
            <a:r>
              <a:rPr lang="nn-NO" sz="3200" b="1" dirty="0">
                <a:solidFill>
                  <a:schemeClr val="accent2"/>
                </a:solidFill>
              </a:rPr>
              <a:t>Bysants som moderne politisk idé</a:t>
            </a:r>
          </a:p>
          <a:p>
            <a:pPr marL="0" indent="0">
              <a:buNone/>
            </a:pPr>
            <a:r>
              <a:rPr lang="nn-NO" sz="3200" b="1" dirty="0">
                <a:solidFill>
                  <a:schemeClr val="accent2"/>
                </a:solidFill>
              </a:rPr>
              <a:t>Bysants som kulturell og estetisk referanse</a:t>
            </a:r>
            <a:endParaRPr lang="nn-NO" sz="1600" b="1" dirty="0">
              <a:solidFill>
                <a:schemeClr val="accent2"/>
              </a:solidFill>
            </a:endParaRPr>
          </a:p>
        </p:txBody>
      </p:sp>
      <p:pic>
        <p:nvPicPr>
          <p:cNvPr id="13" name="Content Placeholder 8">
            <a:extLst>
              <a:ext uri="{FF2B5EF4-FFF2-40B4-BE49-F238E27FC236}">
                <a16:creationId xmlns:a16="http://schemas.microsoft.com/office/drawing/2014/main" id="{45EC9741-3161-D1FB-7CB0-48596182F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850" y="402222"/>
            <a:ext cx="4148595" cy="2952824"/>
          </a:xfrm>
          <a:prstGeom prst="rect">
            <a:avLst/>
          </a:prstGeom>
        </p:spPr>
      </p:pic>
      <p:pic>
        <p:nvPicPr>
          <p:cNvPr id="14" name="Content Placeholder 3">
            <a:extLst>
              <a:ext uri="{FF2B5EF4-FFF2-40B4-BE49-F238E27FC236}">
                <a16:creationId xmlns:a16="http://schemas.microsoft.com/office/drawing/2014/main" id="{C60BA823-C3C6-20CC-964D-DD0D95093AF4}"/>
              </a:ext>
            </a:extLst>
          </p:cNvPr>
          <p:cNvPicPr>
            <a:picLocks noChangeAspect="1"/>
          </p:cNvPicPr>
          <p:nvPr/>
        </p:nvPicPr>
        <p:blipFill rotWithShape="1">
          <a:blip r:embed="rId3">
            <a:extLst>
              <a:ext uri="{28A0092B-C50C-407E-A947-70E740481C1C}">
                <a14:useLocalDpi xmlns:a14="http://schemas.microsoft.com/office/drawing/2010/main" val="0"/>
              </a:ext>
            </a:extLst>
          </a:blip>
          <a:srcRect l="44482" t="642" r="-44482" b="2890"/>
          <a:stretch/>
        </p:blipFill>
        <p:spPr>
          <a:xfrm>
            <a:off x="5095190" y="2724150"/>
            <a:ext cx="7015045" cy="3569703"/>
          </a:xfrm>
          <a:prstGeom prst="rect">
            <a:avLst/>
          </a:prstGeom>
        </p:spPr>
      </p:pic>
      <p:pic>
        <p:nvPicPr>
          <p:cNvPr id="2" name="Picture 2" descr="undefined">
            <a:extLst>
              <a:ext uri="{FF2B5EF4-FFF2-40B4-BE49-F238E27FC236}">
                <a16:creationId xmlns:a16="http://schemas.microsoft.com/office/drawing/2014/main" id="{51478C7A-EA2E-BC33-8F68-2930D27784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39" y="3595343"/>
            <a:ext cx="4269284" cy="269851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03D4A48-025A-2419-A9E2-2FA677A239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9955" y="2266950"/>
            <a:ext cx="2673606"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49122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333D7FF7-ED7B-4107-90FB-BF4DF55E87EA}"/>
              </a:ext>
            </a:extLst>
          </p:cNvPr>
          <p:cNvSpPr>
            <a:spLocks noGrp="1"/>
          </p:cNvSpPr>
          <p:nvPr>
            <p:ph type="title"/>
          </p:nvPr>
        </p:nvSpPr>
        <p:spPr>
          <a:xfrm>
            <a:off x="533954" y="420765"/>
            <a:ext cx="3610691" cy="2673194"/>
          </a:xfrm>
          <a:noFill/>
          <a:ln>
            <a:solidFill>
              <a:schemeClr val="tx1">
                <a:lumMod val="85000"/>
                <a:lumOff val="15000"/>
              </a:schemeClr>
            </a:solidFill>
          </a:ln>
        </p:spPr>
        <p:txBody>
          <a:bodyPr>
            <a:normAutofit/>
          </a:bodyPr>
          <a:lstStyle/>
          <a:p>
            <a:r>
              <a:rPr lang="en-GB" sz="2300" dirty="0" err="1">
                <a:solidFill>
                  <a:schemeClr val="tx1">
                    <a:lumMod val="95000"/>
                    <a:lumOff val="5000"/>
                  </a:schemeClr>
                </a:solidFill>
              </a:rPr>
              <a:t>Translatio</a:t>
            </a:r>
            <a:r>
              <a:rPr lang="en-GB" sz="2300" dirty="0">
                <a:solidFill>
                  <a:schemeClr val="tx1">
                    <a:lumMod val="95000"/>
                    <a:lumOff val="5000"/>
                  </a:schemeClr>
                </a:solidFill>
              </a:rPr>
              <a:t> </a:t>
            </a:r>
            <a:br>
              <a:rPr lang="en-GB" sz="2300" dirty="0">
                <a:solidFill>
                  <a:schemeClr val="tx1">
                    <a:lumMod val="95000"/>
                    <a:lumOff val="5000"/>
                  </a:schemeClr>
                </a:solidFill>
              </a:rPr>
            </a:br>
            <a:r>
              <a:rPr lang="en-GB" sz="2300" dirty="0" err="1">
                <a:solidFill>
                  <a:schemeClr val="tx1">
                    <a:lumMod val="95000"/>
                    <a:lumOff val="5000"/>
                  </a:schemeClr>
                </a:solidFill>
              </a:rPr>
              <a:t>imperii</a:t>
            </a:r>
            <a:endParaRPr lang="en-GB" sz="2300" dirty="0">
              <a:solidFill>
                <a:schemeClr val="tx1">
                  <a:lumMod val="95000"/>
                  <a:lumOff val="5000"/>
                </a:schemeClr>
              </a:solidFill>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6932221" y="4438651"/>
            <a:ext cx="4722216" cy="2095500"/>
          </a:xfrm>
        </p:spPr>
        <p:txBody>
          <a:bodyPr anchor="ctr">
            <a:normAutofit/>
          </a:bodyPr>
          <a:lstStyle/>
          <a:p>
            <a:r>
              <a:rPr lang="en-US" sz="3200" dirty="0" err="1">
                <a:solidFill>
                  <a:schemeClr val="tx1"/>
                </a:solidFill>
              </a:rPr>
              <a:t>Senat</a:t>
            </a:r>
            <a:r>
              <a:rPr lang="en-US" sz="3200" dirty="0">
                <a:solidFill>
                  <a:schemeClr val="tx1"/>
                </a:solidFill>
              </a:rPr>
              <a:t> </a:t>
            </a:r>
            <a:r>
              <a:rPr lang="en-US" sz="3200" dirty="0" err="1">
                <a:solidFill>
                  <a:schemeClr val="tx1"/>
                </a:solidFill>
              </a:rPr>
              <a:t>og</a:t>
            </a:r>
            <a:r>
              <a:rPr lang="en-US" sz="3200" dirty="0">
                <a:solidFill>
                  <a:schemeClr val="tx1"/>
                </a:solidFill>
              </a:rPr>
              <a:t> elite </a:t>
            </a:r>
            <a:r>
              <a:rPr lang="en-US" sz="3200" dirty="0" err="1">
                <a:solidFill>
                  <a:schemeClr val="tx1"/>
                </a:solidFill>
              </a:rPr>
              <a:t>ble</a:t>
            </a:r>
            <a:r>
              <a:rPr lang="en-US" sz="3200" dirty="0">
                <a:solidFill>
                  <a:schemeClr val="tx1"/>
                </a:solidFill>
              </a:rPr>
              <a:t> </a:t>
            </a:r>
            <a:r>
              <a:rPr lang="en-US" sz="3200" dirty="0" err="1">
                <a:solidFill>
                  <a:schemeClr val="tx1"/>
                </a:solidFill>
              </a:rPr>
              <a:t>flyttet</a:t>
            </a:r>
            <a:r>
              <a:rPr lang="en-US" sz="3200" dirty="0">
                <a:solidFill>
                  <a:schemeClr val="tx1"/>
                </a:solidFill>
              </a:rPr>
              <a:t> </a:t>
            </a:r>
            <a:r>
              <a:rPr lang="en-US" sz="3200" dirty="0" err="1">
                <a:solidFill>
                  <a:schemeClr val="tx1"/>
                </a:solidFill>
              </a:rPr>
              <a:t>og</a:t>
            </a:r>
            <a:r>
              <a:rPr lang="en-US" sz="3200" dirty="0">
                <a:solidFill>
                  <a:schemeClr val="tx1"/>
                </a:solidFill>
              </a:rPr>
              <a:t> det </a:t>
            </a:r>
            <a:r>
              <a:rPr lang="en-US" sz="3200" dirty="0" err="1">
                <a:solidFill>
                  <a:schemeClr val="tx1"/>
                </a:solidFill>
              </a:rPr>
              <a:t>ble</a:t>
            </a:r>
            <a:r>
              <a:rPr lang="en-US" sz="3200" dirty="0">
                <a:solidFill>
                  <a:schemeClr val="tx1"/>
                </a:solidFill>
              </a:rPr>
              <a:t> </a:t>
            </a:r>
            <a:r>
              <a:rPr lang="en-US" sz="3200" dirty="0" err="1">
                <a:solidFill>
                  <a:schemeClr val="tx1"/>
                </a:solidFill>
              </a:rPr>
              <a:t>opprettet</a:t>
            </a:r>
            <a:r>
              <a:rPr lang="en-US" sz="3200" dirty="0">
                <a:solidFill>
                  <a:schemeClr val="tx1"/>
                </a:solidFill>
              </a:rPr>
              <a:t> </a:t>
            </a:r>
            <a:r>
              <a:rPr lang="en-US" sz="3200" dirty="0" err="1">
                <a:solidFill>
                  <a:schemeClr val="tx1"/>
                </a:solidFill>
              </a:rPr>
              <a:t>en</a:t>
            </a:r>
            <a:r>
              <a:rPr lang="en-US" sz="3200" dirty="0">
                <a:solidFill>
                  <a:schemeClr val="tx1"/>
                </a:solidFill>
              </a:rPr>
              <a:t> </a:t>
            </a:r>
            <a:r>
              <a:rPr lang="en-US" sz="3200" dirty="0" err="1">
                <a:solidFill>
                  <a:schemeClr val="tx1"/>
                </a:solidFill>
              </a:rPr>
              <a:t>ny</a:t>
            </a:r>
            <a:r>
              <a:rPr lang="en-US" sz="3200" dirty="0">
                <a:solidFill>
                  <a:schemeClr val="tx1"/>
                </a:solidFill>
              </a:rPr>
              <a:t> </a:t>
            </a:r>
            <a:r>
              <a:rPr lang="en-US" sz="3200" dirty="0" err="1">
                <a:solidFill>
                  <a:schemeClr val="tx1"/>
                </a:solidFill>
              </a:rPr>
              <a:t>keiserby</a:t>
            </a:r>
            <a:endParaRPr lang="en-GB" dirty="0">
              <a:solidFill>
                <a:schemeClr val="tx1"/>
              </a:solidFill>
            </a:endParaRPr>
          </a:p>
        </p:txBody>
      </p:sp>
      <p:pic>
        <p:nvPicPr>
          <p:cNvPr id="6" name="Picture 2" descr="http://www.constantinethegreatcoins.com/hist/map.jpeg">
            <a:extLst>
              <a:ext uri="{FF2B5EF4-FFF2-40B4-BE49-F238E27FC236}">
                <a16:creationId xmlns:a16="http://schemas.microsoft.com/office/drawing/2014/main" id="{2CCD2539-7CD7-4E9D-8A05-825920E18D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17"/>
          <a:stretch/>
        </p:blipFill>
        <p:spPr bwMode="auto">
          <a:xfrm>
            <a:off x="6938667" y="115713"/>
            <a:ext cx="5054781" cy="40086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onstantine the Great - Wikipedia">
            <a:extLst>
              <a:ext uri="{FF2B5EF4-FFF2-40B4-BE49-F238E27FC236}">
                <a16:creationId xmlns:a16="http://schemas.microsoft.com/office/drawing/2014/main" id="{66E4E70E-EE75-42A4-8DE6-26DBEA3AF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72" y="3190042"/>
            <a:ext cx="2381250" cy="35718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10E33126-C1C0-4539-8488-9EAEC61E41DA}"/>
              </a:ext>
            </a:extLst>
          </p:cNvPr>
          <p:cNvCxnSpPr>
            <a:cxnSpLocks/>
          </p:cNvCxnSpPr>
          <p:nvPr/>
        </p:nvCxnSpPr>
        <p:spPr>
          <a:xfrm>
            <a:off x="8798941" y="2110494"/>
            <a:ext cx="1554073" cy="1"/>
          </a:xfrm>
          <a:prstGeom prst="straightConnector1">
            <a:avLst/>
          </a:prstGeom>
          <a:ln w="60325" cap="rnd">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9ADE182-4F82-4932-A6E3-CE6D16581ECB}"/>
              </a:ext>
            </a:extLst>
          </p:cNvPr>
          <p:cNvSpPr txBox="1"/>
          <p:nvPr/>
        </p:nvSpPr>
        <p:spPr>
          <a:xfrm>
            <a:off x="2889077" y="5822336"/>
            <a:ext cx="1429124"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Konstantin den store (271-337)</a:t>
            </a:r>
          </a:p>
        </p:txBody>
      </p:sp>
      <p:pic>
        <p:nvPicPr>
          <p:cNvPr id="4098" name="Picture 2">
            <a:extLst>
              <a:ext uri="{FF2B5EF4-FFF2-40B4-BE49-F238E27FC236}">
                <a16:creationId xmlns:a16="http://schemas.microsoft.com/office/drawing/2014/main" id="{9AE50DEE-C620-4FB4-849A-289DCA448F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94" t="4722" r="29779"/>
          <a:stretch/>
        </p:blipFill>
        <p:spPr bwMode="auto">
          <a:xfrm>
            <a:off x="4396247" y="227767"/>
            <a:ext cx="2284372" cy="65341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5E123BE-23B8-418C-8650-95692C4ACFAD}"/>
              </a:ext>
            </a:extLst>
          </p:cNvPr>
          <p:cNvSpPr txBox="1"/>
          <p:nvPr/>
        </p:nvSpPr>
        <p:spPr>
          <a:xfrm>
            <a:off x="2990532" y="3200995"/>
            <a:ext cx="1429124" cy="646331"/>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Theodosios</a:t>
            </a:r>
            <a:r>
              <a:rPr lang="en-US" dirty="0">
                <a:solidFill>
                  <a:srgbClr val="FFFFFF"/>
                </a:solidFill>
                <a:latin typeface="Gill Sans MT" panose="020B0502020104020203"/>
              </a:rPr>
              <a:t>’ obelisk</a:t>
            </a: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72986525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333D7FF7-ED7B-4107-90FB-BF4DF55E87EA}"/>
              </a:ext>
            </a:extLst>
          </p:cNvPr>
          <p:cNvSpPr>
            <a:spLocks noGrp="1"/>
          </p:cNvSpPr>
          <p:nvPr>
            <p:ph type="title"/>
          </p:nvPr>
        </p:nvSpPr>
        <p:spPr>
          <a:xfrm>
            <a:off x="171450" y="480608"/>
            <a:ext cx="2665316" cy="1681567"/>
          </a:xfrm>
          <a:noFill/>
          <a:ln>
            <a:solidFill>
              <a:schemeClr val="tx1">
                <a:lumMod val="85000"/>
                <a:lumOff val="15000"/>
              </a:schemeClr>
            </a:solidFill>
          </a:ln>
        </p:spPr>
        <p:txBody>
          <a:bodyPr>
            <a:normAutofit fontScale="90000"/>
          </a:bodyPr>
          <a:lstStyle/>
          <a:p>
            <a:r>
              <a:rPr lang="en-GB" sz="2000" dirty="0">
                <a:solidFill>
                  <a:schemeClr val="tx1">
                    <a:lumMod val="95000"/>
                    <a:lumOff val="5000"/>
                  </a:schemeClr>
                </a:solidFill>
              </a:rPr>
              <a:t>Fra KONSTANTIN MANASSES’ (1130-1187) </a:t>
            </a:r>
            <a:r>
              <a:rPr lang="en-GB" sz="2000" dirty="0" err="1">
                <a:solidFill>
                  <a:schemeClr val="tx1">
                    <a:lumMod val="95000"/>
                    <a:lumOff val="5000"/>
                  </a:schemeClr>
                </a:solidFill>
              </a:rPr>
              <a:t>krønike</a:t>
            </a:r>
            <a:endParaRPr lang="en-GB" sz="2000" dirty="0">
              <a:solidFill>
                <a:schemeClr val="tx1">
                  <a:lumMod val="95000"/>
                  <a:lumOff val="5000"/>
                </a:schemeClr>
              </a:solidFill>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4825745" y="0"/>
            <a:ext cx="7194805" cy="6924675"/>
          </a:xfrm>
        </p:spPr>
        <p:txBody>
          <a:bodyPr anchor="ctr">
            <a:normAutofit/>
          </a:bodyPr>
          <a:lstStyle/>
          <a:p>
            <a:pPr marL="0" indent="0">
              <a:buNone/>
            </a:pPr>
            <a:r>
              <a:rPr lang="en-US" sz="2400" dirty="0">
                <a:solidFill>
                  <a:schemeClr val="tx1"/>
                </a:solidFill>
              </a:rPr>
              <a:t>The city of great cities, the city of the Romans, had a </a:t>
            </a:r>
            <a:r>
              <a:rPr lang="en-US" sz="2400" b="1" dirty="0">
                <a:solidFill>
                  <a:schemeClr val="tx1"/>
                </a:solidFill>
              </a:rPr>
              <a:t>Romulus</a:t>
            </a:r>
            <a:r>
              <a:rPr lang="en-US" sz="2400" dirty="0">
                <a:solidFill>
                  <a:schemeClr val="tx1"/>
                </a:solidFill>
              </a:rPr>
              <a:t> as its legitimate emperor in the beginning, and once again transferred power to a Romulus, but emperors governed her no longer. She submitted to the </a:t>
            </a:r>
            <a:r>
              <a:rPr lang="en-US" sz="2400" b="1" dirty="0">
                <a:solidFill>
                  <a:schemeClr val="tx1"/>
                </a:solidFill>
              </a:rPr>
              <a:t>barbarians</a:t>
            </a:r>
            <a:r>
              <a:rPr lang="en-US" sz="2400" dirty="0">
                <a:solidFill>
                  <a:schemeClr val="tx1"/>
                </a:solidFill>
              </a:rPr>
              <a:t> and was trampled down in her misfortune to become their prisoner of the spear. </a:t>
            </a:r>
            <a:r>
              <a:rPr lang="en-US" sz="2400" b="1" u="sng" dirty="0">
                <a:solidFill>
                  <a:schemeClr val="tx1"/>
                </a:solidFill>
              </a:rPr>
              <a:t>Rome saw kings as its lords, chieftains and satraps, and after being ingloriously deprived of her consuls, rulers, dictators, senate and also her patricians, Rome bore the yoke of the barbarians upon her shoulders.</a:t>
            </a:r>
            <a:r>
              <a:rPr lang="en-US" sz="2400" b="1" dirty="0">
                <a:solidFill>
                  <a:schemeClr val="tx1"/>
                </a:solidFill>
              </a:rPr>
              <a:t> </a:t>
            </a:r>
            <a:r>
              <a:rPr lang="en-US" sz="2400" dirty="0">
                <a:solidFill>
                  <a:schemeClr val="tx1"/>
                </a:solidFill>
              </a:rPr>
              <a:t>She who had been the leading ox of the herd, which had been formerly left unyoked, became subject to tyrannical plowmen and was condemned to be worn down from furrowing of her land. </a:t>
            </a:r>
          </a:p>
          <a:p>
            <a:pPr marL="0" indent="0" algn="r">
              <a:buNone/>
            </a:pPr>
            <a:r>
              <a:rPr lang="en-GB" dirty="0">
                <a:solidFill>
                  <a:schemeClr val="tx1"/>
                </a:solidFill>
              </a:rPr>
              <a:t>12</a:t>
            </a:r>
            <a:r>
              <a:rPr lang="en-GB" baseline="30000" dirty="0">
                <a:solidFill>
                  <a:schemeClr val="tx1"/>
                </a:solidFill>
              </a:rPr>
              <a:t>th</a:t>
            </a:r>
            <a:r>
              <a:rPr lang="en-GB" dirty="0">
                <a:solidFill>
                  <a:schemeClr val="tx1"/>
                </a:solidFill>
              </a:rPr>
              <a:t> C Greek Chronicle composed in Constantinople</a:t>
            </a:r>
          </a:p>
        </p:txBody>
      </p:sp>
      <p:pic>
        <p:nvPicPr>
          <p:cNvPr id="6" name="Picture 2">
            <a:extLst>
              <a:ext uri="{FF2B5EF4-FFF2-40B4-BE49-F238E27FC236}">
                <a16:creationId xmlns:a16="http://schemas.microsoft.com/office/drawing/2014/main" id="{68322539-0645-42CF-A30A-CBDCF8031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959" y="184965"/>
            <a:ext cx="1624613" cy="28941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A407B187-CCA7-465D-AAB1-4D722BBE20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2" r="5591" b="7732"/>
          <a:stretch/>
        </p:blipFill>
        <p:spPr bwMode="auto">
          <a:xfrm>
            <a:off x="52716" y="3209926"/>
            <a:ext cx="4515856" cy="3155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17566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333D7FF7-ED7B-4107-90FB-BF4DF55E87EA}"/>
              </a:ext>
            </a:extLst>
          </p:cNvPr>
          <p:cNvSpPr>
            <a:spLocks noGrp="1"/>
          </p:cNvSpPr>
          <p:nvPr>
            <p:ph type="title"/>
          </p:nvPr>
        </p:nvSpPr>
        <p:spPr>
          <a:xfrm>
            <a:off x="537563" y="2099144"/>
            <a:ext cx="3610691" cy="2673194"/>
          </a:xfrm>
          <a:noFill/>
          <a:ln>
            <a:solidFill>
              <a:schemeClr val="tx1">
                <a:lumMod val="85000"/>
                <a:lumOff val="15000"/>
              </a:schemeClr>
            </a:solidFill>
          </a:ln>
        </p:spPr>
        <p:txBody>
          <a:bodyPr>
            <a:normAutofit/>
          </a:bodyPr>
          <a:lstStyle/>
          <a:p>
            <a:r>
              <a:rPr lang="en-GB" sz="2300" dirty="0">
                <a:solidFill>
                  <a:schemeClr val="tx1">
                    <a:lumMod val="95000"/>
                    <a:lumOff val="5000"/>
                  </a:schemeClr>
                </a:solidFill>
              </a:rPr>
              <a:t>Fra Konstantin </a:t>
            </a:r>
            <a:r>
              <a:rPr lang="en-GB" sz="2300" dirty="0" err="1">
                <a:solidFill>
                  <a:schemeClr val="tx1">
                    <a:lumMod val="95000"/>
                    <a:lumOff val="5000"/>
                  </a:schemeClr>
                </a:solidFill>
              </a:rPr>
              <a:t>manasses</a:t>
            </a:r>
            <a:r>
              <a:rPr lang="en-GB" sz="2300" dirty="0">
                <a:solidFill>
                  <a:schemeClr val="tx1">
                    <a:lumMod val="95000"/>
                    <a:lumOff val="5000"/>
                  </a:schemeClr>
                </a:solidFill>
              </a:rPr>
              <a:t>’ </a:t>
            </a:r>
            <a:r>
              <a:rPr lang="en-GB" sz="2300" dirty="0" err="1">
                <a:solidFill>
                  <a:schemeClr val="tx1">
                    <a:lumMod val="95000"/>
                    <a:lumOff val="5000"/>
                  </a:schemeClr>
                </a:solidFill>
              </a:rPr>
              <a:t>krønike</a:t>
            </a:r>
            <a:endParaRPr lang="en-GB" sz="2300" dirty="0">
              <a:solidFill>
                <a:schemeClr val="tx1">
                  <a:lumMod val="95000"/>
                  <a:lumOff val="5000"/>
                </a:schemeClr>
              </a:solidFill>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4825745" y="0"/>
            <a:ext cx="7194805" cy="6924675"/>
          </a:xfrm>
        </p:spPr>
        <p:txBody>
          <a:bodyPr anchor="ctr">
            <a:normAutofit/>
          </a:bodyPr>
          <a:lstStyle/>
          <a:p>
            <a:pPr marL="0" indent="0">
              <a:buNone/>
            </a:pPr>
            <a:r>
              <a:rPr lang="en-US" sz="2800" dirty="0">
                <a:solidFill>
                  <a:schemeClr val="tx1"/>
                </a:solidFill>
              </a:rPr>
              <a:t>While this befell the Old Rome, </a:t>
            </a:r>
            <a:r>
              <a:rPr lang="en-US" sz="2800" b="1" u="sng" dirty="0">
                <a:solidFill>
                  <a:schemeClr val="tx1"/>
                </a:solidFill>
              </a:rPr>
              <a:t>ours [i.e., Constantinople]</a:t>
            </a:r>
            <a:r>
              <a:rPr lang="en-US" sz="2800" dirty="0">
                <a:solidFill>
                  <a:schemeClr val="tx1"/>
                </a:solidFill>
              </a:rPr>
              <a:t> blossoms, grows, becomes powerful and young. May it prosper until the end of time, indeed, Emperor, lord of all, and may it have such a shining and light-bearing emperor, the greatest ruler of the Ausonians, many times victorious, </a:t>
            </a:r>
            <a:r>
              <a:rPr lang="en-US" sz="2800" b="1" u="sng" dirty="0">
                <a:solidFill>
                  <a:schemeClr val="tx1"/>
                </a:solidFill>
              </a:rPr>
              <a:t>Manuel, son of </a:t>
            </a:r>
            <a:r>
              <a:rPr lang="en-US" sz="2800" b="1" u="sng" dirty="0" err="1">
                <a:solidFill>
                  <a:schemeClr val="tx1"/>
                </a:solidFill>
              </a:rPr>
              <a:t>Komnenos</a:t>
            </a:r>
            <a:r>
              <a:rPr lang="en-US" sz="2800" b="1" u="sng" dirty="0">
                <a:solidFill>
                  <a:schemeClr val="tx1"/>
                </a:solidFill>
              </a:rPr>
              <a:t>.</a:t>
            </a:r>
            <a:r>
              <a:rPr lang="en-US" sz="2800" dirty="0">
                <a:solidFill>
                  <a:schemeClr val="tx1"/>
                </a:solidFill>
              </a:rPr>
              <a:t> He is the golden rose of the purple. Let countless suns be the measure of his power.</a:t>
            </a:r>
          </a:p>
          <a:p>
            <a:pPr marL="0" indent="0" algn="r">
              <a:buNone/>
            </a:pPr>
            <a:r>
              <a:rPr lang="en-GB" dirty="0">
                <a:solidFill>
                  <a:schemeClr val="tx1"/>
                </a:solidFill>
              </a:rPr>
              <a:t>12</a:t>
            </a:r>
            <a:r>
              <a:rPr lang="en-GB" baseline="30000" dirty="0">
                <a:solidFill>
                  <a:schemeClr val="tx1"/>
                </a:solidFill>
              </a:rPr>
              <a:t>th</a:t>
            </a:r>
            <a:r>
              <a:rPr lang="en-GB" dirty="0">
                <a:solidFill>
                  <a:schemeClr val="tx1"/>
                </a:solidFill>
              </a:rPr>
              <a:t> C Greek </a:t>
            </a:r>
            <a:r>
              <a:rPr lang="en-GB" i="1" dirty="0">
                <a:solidFill>
                  <a:schemeClr val="tx1"/>
                </a:solidFill>
              </a:rPr>
              <a:t>Chronicle</a:t>
            </a:r>
            <a:r>
              <a:rPr lang="en-GB" dirty="0">
                <a:solidFill>
                  <a:schemeClr val="tx1"/>
                </a:solidFill>
              </a:rPr>
              <a:t> composed by Constantine </a:t>
            </a:r>
            <a:r>
              <a:rPr lang="en-GB" dirty="0" err="1">
                <a:solidFill>
                  <a:schemeClr val="tx1"/>
                </a:solidFill>
              </a:rPr>
              <a:t>Manasses</a:t>
            </a:r>
            <a:r>
              <a:rPr lang="en-GB" dirty="0">
                <a:solidFill>
                  <a:schemeClr val="tx1"/>
                </a:solidFill>
              </a:rPr>
              <a:t> in Constantinople</a:t>
            </a:r>
          </a:p>
        </p:txBody>
      </p:sp>
    </p:spTree>
    <p:extLst>
      <p:ext uri="{BB962C8B-B14F-4D97-AF65-F5344CB8AC3E}">
        <p14:creationId xmlns:p14="http://schemas.microsoft.com/office/powerpoint/2010/main" val="2334567328"/>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333D7FF7-ED7B-4107-90FB-BF4DF55E87EA}"/>
              </a:ext>
            </a:extLst>
          </p:cNvPr>
          <p:cNvSpPr>
            <a:spLocks noGrp="1"/>
          </p:cNvSpPr>
          <p:nvPr>
            <p:ph type="title"/>
          </p:nvPr>
        </p:nvSpPr>
        <p:spPr>
          <a:xfrm>
            <a:off x="514610" y="2428776"/>
            <a:ext cx="3610691" cy="1952090"/>
          </a:xfrm>
          <a:noFill/>
          <a:ln>
            <a:solidFill>
              <a:schemeClr val="tx1">
                <a:lumMod val="85000"/>
                <a:lumOff val="15000"/>
              </a:schemeClr>
            </a:solidFill>
          </a:ln>
        </p:spPr>
        <p:txBody>
          <a:bodyPr>
            <a:normAutofit/>
          </a:bodyPr>
          <a:lstStyle/>
          <a:p>
            <a:r>
              <a:rPr lang="en-GB" sz="2300" dirty="0">
                <a:solidFill>
                  <a:schemeClr val="tx1">
                    <a:lumMod val="95000"/>
                    <a:lumOff val="5000"/>
                  </a:schemeClr>
                </a:solidFill>
              </a:rPr>
              <a:t>DEN BULGARSKE VERSJONEN AV KONSTANTIN MANASSES HISTORIE</a:t>
            </a: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9" name="Picture 8">
            <a:extLst>
              <a:ext uri="{FF2B5EF4-FFF2-40B4-BE49-F238E27FC236}">
                <a16:creationId xmlns:a16="http://schemas.microsoft.com/office/drawing/2014/main" id="{00C82D35-5EBD-4D43-A18B-C43F5C10D4CE}"/>
              </a:ext>
            </a:extLst>
          </p:cNvPr>
          <p:cNvPicPr>
            <a:picLocks noChangeAspect="1"/>
          </p:cNvPicPr>
          <p:nvPr/>
        </p:nvPicPr>
        <p:blipFill>
          <a:blip r:embed="rId2"/>
          <a:stretch>
            <a:fillRect/>
          </a:stretch>
        </p:blipFill>
        <p:spPr>
          <a:xfrm>
            <a:off x="7675968" y="665804"/>
            <a:ext cx="4125301" cy="5478034"/>
          </a:xfrm>
          <a:prstGeom prst="rect">
            <a:avLst/>
          </a:prstGeom>
        </p:spPr>
      </p:pic>
      <p:pic>
        <p:nvPicPr>
          <p:cNvPr id="2052" name="Picture 4" descr="Imagining the Byzantine Past">
            <a:extLst>
              <a:ext uri="{FF2B5EF4-FFF2-40B4-BE49-F238E27FC236}">
                <a16:creationId xmlns:a16="http://schemas.microsoft.com/office/drawing/2014/main" id="{A540BBD6-6529-4825-84DA-5CD6DE852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168" y="196069"/>
            <a:ext cx="2128301" cy="30505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9705D1D-6ACE-4213-BE27-2A99B872C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4274" y="3497705"/>
            <a:ext cx="2152699" cy="316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63156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333D7FF7-ED7B-4107-90FB-BF4DF55E87EA}"/>
              </a:ext>
            </a:extLst>
          </p:cNvPr>
          <p:cNvSpPr>
            <a:spLocks noGrp="1"/>
          </p:cNvSpPr>
          <p:nvPr>
            <p:ph type="title"/>
          </p:nvPr>
        </p:nvSpPr>
        <p:spPr>
          <a:xfrm>
            <a:off x="521803" y="762000"/>
            <a:ext cx="3610691" cy="2095500"/>
          </a:xfrm>
          <a:noFill/>
          <a:ln>
            <a:solidFill>
              <a:schemeClr val="tx1">
                <a:lumMod val="85000"/>
                <a:lumOff val="15000"/>
              </a:schemeClr>
            </a:solidFill>
          </a:ln>
        </p:spPr>
        <p:txBody>
          <a:bodyPr>
            <a:normAutofit/>
          </a:bodyPr>
          <a:lstStyle/>
          <a:p>
            <a:r>
              <a:rPr lang="en-GB" sz="2300" dirty="0">
                <a:solidFill>
                  <a:schemeClr val="tx1">
                    <a:lumMod val="95000"/>
                    <a:lumOff val="5000"/>
                  </a:schemeClr>
                </a:solidFill>
              </a:rPr>
              <a:t>DET ANDRE BULGARSKE RIKE</a:t>
            </a:r>
            <a:br>
              <a:rPr lang="en-GB" sz="2300" dirty="0">
                <a:solidFill>
                  <a:schemeClr val="tx1">
                    <a:lumMod val="95000"/>
                    <a:lumOff val="5000"/>
                  </a:schemeClr>
                </a:solidFill>
              </a:rPr>
            </a:br>
            <a:r>
              <a:rPr lang="en-GB" sz="2300" cap="none" dirty="0">
                <a:solidFill>
                  <a:schemeClr val="tx1">
                    <a:lumMod val="95000"/>
                    <a:lumOff val="5000"/>
                  </a:schemeClr>
                </a:solidFill>
              </a:rPr>
              <a:t>(</a:t>
            </a:r>
            <a:r>
              <a:rPr lang="en-GB" sz="2300" cap="none" dirty="0" err="1">
                <a:solidFill>
                  <a:schemeClr val="tx1">
                    <a:lumMod val="95000"/>
                    <a:lumOff val="5000"/>
                  </a:schemeClr>
                </a:solidFill>
              </a:rPr>
              <a:t>midten</a:t>
            </a:r>
            <a:r>
              <a:rPr lang="en-GB" sz="2300" cap="none" dirty="0">
                <a:solidFill>
                  <a:schemeClr val="tx1">
                    <a:lumMod val="95000"/>
                    <a:lumOff val="5000"/>
                  </a:schemeClr>
                </a:solidFill>
              </a:rPr>
              <a:t> </a:t>
            </a:r>
            <a:r>
              <a:rPr lang="en-GB" sz="2300" cap="none" dirty="0" err="1">
                <a:solidFill>
                  <a:schemeClr val="tx1">
                    <a:lumMod val="95000"/>
                    <a:lumOff val="5000"/>
                  </a:schemeClr>
                </a:solidFill>
              </a:rPr>
              <a:t>av</a:t>
            </a:r>
            <a:r>
              <a:rPr lang="en-GB" sz="2300" cap="none" dirty="0">
                <a:solidFill>
                  <a:schemeClr val="tx1">
                    <a:lumMod val="95000"/>
                    <a:lumOff val="5000"/>
                  </a:schemeClr>
                </a:solidFill>
              </a:rPr>
              <a:t> 1200-tallet)</a:t>
            </a:r>
            <a:endParaRPr lang="en-GB" sz="2300" dirty="0">
              <a:solidFill>
                <a:schemeClr val="tx1">
                  <a:lumMod val="95000"/>
                  <a:lumOff val="5000"/>
                </a:schemeClr>
              </a:solidFill>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1036" name="Picture 12" descr="Second Bulgarian Empire under Ivan Asen II">
            <a:extLst>
              <a:ext uri="{FF2B5EF4-FFF2-40B4-BE49-F238E27FC236}">
                <a16:creationId xmlns:a16="http://schemas.microsoft.com/office/drawing/2014/main" id="{11ADD57C-1434-4B6A-9453-4443009F0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9620" y="312396"/>
            <a:ext cx="7107055" cy="62466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he situation in The Eastern Roman Empire in 1209, 5 years after the Sack of Constantinople.">
            <a:extLst>
              <a:ext uri="{FF2B5EF4-FFF2-40B4-BE49-F238E27FC236}">
                <a16:creationId xmlns:a16="http://schemas.microsoft.com/office/drawing/2014/main" id="{292AD88E-6A3B-4815-A74F-31CBFF6B62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524" t="20974" r="14708" b="26143"/>
          <a:stretch/>
        </p:blipFill>
        <p:spPr bwMode="auto">
          <a:xfrm>
            <a:off x="142875" y="3165906"/>
            <a:ext cx="4296096" cy="338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01587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333D7FF7-ED7B-4107-90FB-BF4DF55E87EA}"/>
              </a:ext>
            </a:extLst>
          </p:cNvPr>
          <p:cNvSpPr>
            <a:spLocks noGrp="1"/>
          </p:cNvSpPr>
          <p:nvPr>
            <p:ph type="title"/>
          </p:nvPr>
        </p:nvSpPr>
        <p:spPr>
          <a:xfrm>
            <a:off x="537563" y="1324405"/>
            <a:ext cx="3610691" cy="2104595"/>
          </a:xfrm>
          <a:noFill/>
          <a:ln>
            <a:solidFill>
              <a:schemeClr val="tx1">
                <a:lumMod val="85000"/>
                <a:lumOff val="15000"/>
              </a:schemeClr>
            </a:solidFill>
          </a:ln>
        </p:spPr>
        <p:txBody>
          <a:bodyPr>
            <a:normAutofit/>
          </a:bodyPr>
          <a:lstStyle/>
          <a:p>
            <a:r>
              <a:rPr lang="en-GB" sz="2300" dirty="0">
                <a:solidFill>
                  <a:schemeClr val="tx1">
                    <a:lumMod val="95000"/>
                    <a:lumOff val="5000"/>
                  </a:schemeClr>
                </a:solidFill>
              </a:rPr>
              <a:t>TARNOVO</a:t>
            </a:r>
            <a:br>
              <a:rPr lang="en-GB" sz="2300" dirty="0">
                <a:solidFill>
                  <a:schemeClr val="tx1">
                    <a:lumMod val="95000"/>
                    <a:lumOff val="5000"/>
                  </a:schemeClr>
                </a:solidFill>
              </a:rPr>
            </a:br>
            <a:r>
              <a:rPr lang="en-GB" sz="2300" dirty="0">
                <a:solidFill>
                  <a:schemeClr val="tx1">
                    <a:lumMod val="95000"/>
                    <a:lumOff val="5000"/>
                  </a:schemeClr>
                </a:solidFill>
              </a:rPr>
              <a:t>DET TREDJE ROMA</a:t>
            </a: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1030" name="Picture 6">
            <a:extLst>
              <a:ext uri="{FF2B5EF4-FFF2-40B4-BE49-F238E27FC236}">
                <a16:creationId xmlns:a16="http://schemas.microsoft.com/office/drawing/2014/main" id="{4EE29F90-CD5E-411F-82B4-05EAB2ECF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3983" y="3317595"/>
            <a:ext cx="2976763" cy="31727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1E8AD5C-73DD-417F-84B6-900CD3AD2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585" y="3317595"/>
            <a:ext cx="3932144" cy="31727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011F73AD-C363-42EB-8A31-CDB88F143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362" y="367662"/>
            <a:ext cx="7297385" cy="28077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yzantine Constantinople Before It Was Istanbul – Brilliant Maps">
            <a:extLst>
              <a:ext uri="{FF2B5EF4-FFF2-40B4-BE49-F238E27FC236}">
                <a16:creationId xmlns:a16="http://schemas.microsoft.com/office/drawing/2014/main" id="{00101808-0ADD-493C-80DD-0B16FC1598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772" y="4390811"/>
            <a:ext cx="4008752" cy="2104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52779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333D7FF7-ED7B-4107-90FB-BF4DF55E87EA}"/>
              </a:ext>
            </a:extLst>
          </p:cNvPr>
          <p:cNvSpPr>
            <a:spLocks noGrp="1"/>
          </p:cNvSpPr>
          <p:nvPr>
            <p:ph type="title"/>
          </p:nvPr>
        </p:nvSpPr>
        <p:spPr>
          <a:xfrm>
            <a:off x="506740" y="311441"/>
            <a:ext cx="3610691" cy="1363247"/>
          </a:xfrm>
          <a:noFill/>
          <a:ln>
            <a:solidFill>
              <a:schemeClr val="tx1">
                <a:lumMod val="85000"/>
                <a:lumOff val="15000"/>
              </a:schemeClr>
            </a:solidFill>
          </a:ln>
        </p:spPr>
        <p:txBody>
          <a:bodyPr>
            <a:normAutofit/>
          </a:bodyPr>
          <a:lstStyle/>
          <a:p>
            <a:r>
              <a:rPr lang="en-GB" sz="2300" dirty="0">
                <a:solidFill>
                  <a:schemeClr val="tx1">
                    <a:lumMod val="95000"/>
                    <a:lumOff val="5000"/>
                  </a:schemeClr>
                </a:solidFill>
              </a:rPr>
              <a:t>Fra KONSTANTIN MANASSES </a:t>
            </a:r>
            <a:r>
              <a:rPr lang="en-GB" sz="2300" dirty="0" err="1">
                <a:solidFill>
                  <a:schemeClr val="tx1">
                    <a:lumMod val="95000"/>
                    <a:lumOff val="5000"/>
                  </a:schemeClr>
                </a:solidFill>
              </a:rPr>
              <a:t>krønike</a:t>
            </a:r>
            <a:endParaRPr lang="en-GB" sz="2300" dirty="0">
              <a:solidFill>
                <a:schemeClr val="tx1">
                  <a:lumMod val="95000"/>
                  <a:lumOff val="5000"/>
                </a:schemeClr>
              </a:solidFill>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4825745" y="0"/>
            <a:ext cx="7194805" cy="6924675"/>
          </a:xfrm>
        </p:spPr>
        <p:txBody>
          <a:bodyPr anchor="ctr">
            <a:normAutofit/>
          </a:bodyPr>
          <a:lstStyle/>
          <a:p>
            <a:pPr marL="0" indent="0">
              <a:buNone/>
            </a:pPr>
            <a:r>
              <a:rPr lang="en-US" sz="2800" dirty="0">
                <a:solidFill>
                  <a:schemeClr val="tx1"/>
                </a:solidFill>
              </a:rPr>
              <a:t>While this befell the Old Rome, </a:t>
            </a:r>
            <a:r>
              <a:rPr lang="en-US" sz="2800" b="1" u="sng" dirty="0">
                <a:solidFill>
                  <a:schemeClr val="tx1"/>
                </a:solidFill>
              </a:rPr>
              <a:t>our new </a:t>
            </a:r>
            <a:r>
              <a:rPr lang="en-US" sz="2800" b="1" u="sng" dirty="0" err="1">
                <a:solidFill>
                  <a:schemeClr val="tx1"/>
                </a:solidFill>
              </a:rPr>
              <a:t>Tsargrad</a:t>
            </a:r>
            <a:r>
              <a:rPr lang="en-US" sz="2800" b="1" u="sng" dirty="0">
                <a:solidFill>
                  <a:schemeClr val="tx1"/>
                </a:solidFill>
              </a:rPr>
              <a:t> [i.e., </a:t>
            </a:r>
            <a:r>
              <a:rPr lang="en-US" sz="2800" b="1" u="sng" dirty="0" err="1">
                <a:solidFill>
                  <a:schemeClr val="tx1"/>
                </a:solidFill>
              </a:rPr>
              <a:t>Tarnovo</a:t>
            </a:r>
            <a:r>
              <a:rPr lang="en-US" sz="2800" b="1" u="sng" dirty="0">
                <a:solidFill>
                  <a:schemeClr val="tx1"/>
                </a:solidFill>
              </a:rPr>
              <a:t>]</a:t>
            </a:r>
            <a:r>
              <a:rPr lang="en-US" sz="2800" dirty="0">
                <a:solidFill>
                  <a:schemeClr val="tx1"/>
                </a:solidFill>
              </a:rPr>
              <a:t> blossoms, grows and flourishes, becomes powerful and young. May it prosper until the end of time, indeed, a city which truly reigns above all, as it received such a shining and light-bearing, a great ruler, many times victorious, from the root of the most distinguished </a:t>
            </a:r>
            <a:r>
              <a:rPr lang="en-US" sz="2800" b="1" u="sng" dirty="0">
                <a:solidFill>
                  <a:schemeClr val="tx1"/>
                </a:solidFill>
              </a:rPr>
              <a:t>John </a:t>
            </a:r>
            <a:r>
              <a:rPr lang="en-US" sz="2800" b="1" u="sng" dirty="0" err="1">
                <a:solidFill>
                  <a:schemeClr val="tx1"/>
                </a:solidFill>
              </a:rPr>
              <a:t>Asen</a:t>
            </a:r>
            <a:r>
              <a:rPr lang="en-US" sz="2800" b="1" u="sng" dirty="0">
                <a:solidFill>
                  <a:schemeClr val="tx1"/>
                </a:solidFill>
              </a:rPr>
              <a:t>, called Alexander, most gentle and merciful, friend of monks, nourisher of the poor and great emperor of the Bulgarians</a:t>
            </a:r>
            <a:r>
              <a:rPr lang="en-US" sz="2800" dirty="0">
                <a:solidFill>
                  <a:schemeClr val="tx1"/>
                </a:solidFill>
              </a:rPr>
              <a:t>. Let countless suns be the measure of his power.</a:t>
            </a:r>
          </a:p>
          <a:p>
            <a:pPr marL="0" indent="0" algn="r">
              <a:buNone/>
            </a:pPr>
            <a:r>
              <a:rPr lang="en-GB" dirty="0">
                <a:solidFill>
                  <a:schemeClr val="tx1"/>
                </a:solidFill>
              </a:rPr>
              <a:t>14</a:t>
            </a:r>
            <a:r>
              <a:rPr lang="en-GB" baseline="30000" dirty="0">
                <a:solidFill>
                  <a:schemeClr val="tx1"/>
                </a:solidFill>
              </a:rPr>
              <a:t>th</a:t>
            </a:r>
            <a:r>
              <a:rPr lang="en-GB" dirty="0">
                <a:solidFill>
                  <a:schemeClr val="tx1"/>
                </a:solidFill>
              </a:rPr>
              <a:t> C middle Bulgarian translation of Constantine </a:t>
            </a:r>
            <a:r>
              <a:rPr lang="en-GB" dirty="0" err="1">
                <a:solidFill>
                  <a:schemeClr val="tx1"/>
                </a:solidFill>
              </a:rPr>
              <a:t>Manasses</a:t>
            </a:r>
            <a:r>
              <a:rPr lang="en-GB" dirty="0">
                <a:solidFill>
                  <a:schemeClr val="tx1"/>
                </a:solidFill>
              </a:rPr>
              <a:t>’ </a:t>
            </a:r>
            <a:r>
              <a:rPr lang="en-GB" i="1" dirty="0">
                <a:solidFill>
                  <a:schemeClr val="tx1"/>
                </a:solidFill>
              </a:rPr>
              <a:t>Chronicle </a:t>
            </a:r>
            <a:r>
              <a:rPr lang="en-GB" dirty="0">
                <a:solidFill>
                  <a:schemeClr val="tx1"/>
                </a:solidFill>
              </a:rPr>
              <a:t>composed in the Second Bulgarian Empire</a:t>
            </a:r>
          </a:p>
        </p:txBody>
      </p:sp>
      <p:pic>
        <p:nvPicPr>
          <p:cNvPr id="6146" name="Picture 2">
            <a:extLst>
              <a:ext uri="{FF2B5EF4-FFF2-40B4-BE49-F238E27FC236}">
                <a16:creationId xmlns:a16="http://schemas.microsoft.com/office/drawing/2014/main" id="{8F8D468E-1709-46B8-8C29-CDD2856D6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39" y="1907898"/>
            <a:ext cx="2960226" cy="419559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C6318016-6624-4D4C-88BC-FA517A53442E}"/>
              </a:ext>
            </a:extLst>
          </p:cNvPr>
          <p:cNvSpPr txBox="1">
            <a:spLocks/>
          </p:cNvSpPr>
          <p:nvPr/>
        </p:nvSpPr>
        <p:spPr>
          <a:xfrm>
            <a:off x="569926" y="6170169"/>
            <a:ext cx="3484317" cy="75450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FFFFFF"/>
              </a:buClr>
              <a:buSzTx/>
              <a:buFont typeface="Arial" panose="020B0604020202020204" pitchFamily="34" charset="0"/>
              <a:buNone/>
              <a:tabLst/>
              <a:defRPr/>
            </a:pPr>
            <a:r>
              <a:rPr kumimoji="0" lang="en-GB" sz="1800" b="0" i="0" u="none" strike="noStrike" kern="1200" cap="none" spc="0" normalizeH="0" baseline="0" noProof="0" dirty="0">
                <a:ln>
                  <a:noFill/>
                </a:ln>
                <a:solidFill>
                  <a:srgbClr val="FFFFFF"/>
                </a:solidFill>
                <a:effectLst/>
                <a:uLnTx/>
                <a:uFillTx/>
                <a:latin typeface="Gill Sans MT" panose="020B0502020104020203"/>
                <a:ea typeface="+mn-ea"/>
                <a:cs typeface="+mn-cs"/>
              </a:rPr>
              <a:t>Alexander </a:t>
            </a:r>
            <a:r>
              <a:rPr kumimoji="0" lang="en-GB"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Asen</a:t>
            </a:r>
            <a:r>
              <a:rPr kumimoji="0" lang="en-GB" sz="1800" b="0" i="0" u="none" strike="noStrike" kern="1200" cap="none" spc="0" normalizeH="0" baseline="0" noProof="0" dirty="0">
                <a:ln>
                  <a:noFill/>
                </a:ln>
                <a:solidFill>
                  <a:srgbClr val="FFFFFF"/>
                </a:solidFill>
                <a:effectLst/>
                <a:uLnTx/>
                <a:uFillTx/>
                <a:latin typeface="Gill Sans MT" panose="020B0502020104020203"/>
                <a:ea typeface="+mn-ea"/>
                <a:cs typeface="+mn-cs"/>
              </a:rPr>
              <a:t> in the middle Bulgarian manuscript of the </a:t>
            </a:r>
            <a:r>
              <a:rPr kumimoji="0" lang="en-GB" sz="1800" b="0" i="1" u="none" strike="noStrike" kern="1200" cap="none" spc="0" normalizeH="0" baseline="0" noProof="0" dirty="0">
                <a:ln>
                  <a:noFill/>
                </a:ln>
                <a:solidFill>
                  <a:srgbClr val="FFFFFF"/>
                </a:solidFill>
                <a:effectLst/>
                <a:uLnTx/>
                <a:uFillTx/>
                <a:latin typeface="Gill Sans MT" panose="020B0502020104020203"/>
                <a:ea typeface="+mn-ea"/>
                <a:cs typeface="+mn-cs"/>
              </a:rPr>
              <a:t>Chronicle</a:t>
            </a:r>
            <a:endParaRPr kumimoji="0" lang="en-GB"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1399403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DAEA-FBA9-4630-AA30-FF8DF3C91646}"/>
              </a:ext>
            </a:extLst>
          </p:cNvPr>
          <p:cNvSpPr>
            <a:spLocks noGrp="1"/>
          </p:cNvSpPr>
          <p:nvPr>
            <p:ph type="ctrTitle"/>
          </p:nvPr>
        </p:nvSpPr>
        <p:spPr>
          <a:xfrm>
            <a:off x="5498590" y="9525"/>
            <a:ext cx="5888754" cy="6858000"/>
          </a:xfrm>
          <a:noFill/>
          <a:ln>
            <a:noFill/>
          </a:ln>
        </p:spPr>
        <p:txBody>
          <a:bodyPr wrap="square">
            <a:normAutofit/>
          </a:bodyPr>
          <a:lstStyle/>
          <a:p>
            <a:pPr algn="l"/>
            <a:r>
              <a:rPr lang="en-US" sz="4800" dirty="0" err="1">
                <a:solidFill>
                  <a:schemeClr val="tx1"/>
                </a:solidFill>
                <a:ea typeface="Calibri" panose="020F0502020204030204" pitchFamily="34" charset="0"/>
                <a:cs typeface="Times New Roman" panose="02020603050405020304" pitchFamily="18" charset="0"/>
              </a:rPr>
              <a:t>Når</a:t>
            </a:r>
            <a:r>
              <a:rPr lang="en-US" sz="4800" dirty="0">
                <a:solidFill>
                  <a:schemeClr val="tx1"/>
                </a:solidFill>
                <a:ea typeface="Calibri" panose="020F0502020204030204" pitchFamily="34" charset="0"/>
                <a:cs typeface="Times New Roman" panose="02020603050405020304" pitchFamily="18" charset="0"/>
              </a:rPr>
              <a:t> </a:t>
            </a:r>
            <a:r>
              <a:rPr lang="en-US" sz="4800" dirty="0" err="1">
                <a:solidFill>
                  <a:schemeClr val="tx1"/>
                </a:solidFill>
                <a:ea typeface="Calibri" panose="020F0502020204030204" pitchFamily="34" charset="0"/>
                <a:cs typeface="Times New Roman" panose="02020603050405020304" pitchFamily="18" charset="0"/>
              </a:rPr>
              <a:t>og</a:t>
            </a:r>
            <a:r>
              <a:rPr lang="en-US" sz="4800" dirty="0">
                <a:solidFill>
                  <a:schemeClr val="tx1"/>
                </a:solidFill>
                <a:ea typeface="Calibri" panose="020F0502020204030204" pitchFamily="34" charset="0"/>
                <a:cs typeface="Times New Roman" panose="02020603050405020304" pitchFamily="18" charset="0"/>
              </a:rPr>
              <a:t> </a:t>
            </a:r>
            <a:r>
              <a:rPr lang="en-US" sz="4800" dirty="0" err="1">
                <a:solidFill>
                  <a:schemeClr val="tx1"/>
                </a:solidFill>
                <a:ea typeface="Calibri" panose="020F0502020204030204" pitchFamily="34" charset="0"/>
                <a:cs typeface="Times New Roman" panose="02020603050405020304" pitchFamily="18" charset="0"/>
              </a:rPr>
              <a:t>hvor</a:t>
            </a:r>
            <a:r>
              <a:rPr lang="en-US" sz="4800" dirty="0">
                <a:solidFill>
                  <a:schemeClr val="tx1"/>
                </a:solidFill>
                <a:ea typeface="Calibri" panose="020F0502020204030204" pitchFamily="34" charset="0"/>
                <a:cs typeface="Times New Roman" panose="02020603050405020304" pitchFamily="18" charset="0"/>
              </a:rPr>
              <a:t>?</a:t>
            </a:r>
            <a:endParaRPr lang="nb-NO" sz="4800" dirty="0">
              <a:solidFill>
                <a:schemeClr val="tx1"/>
              </a:solidFill>
            </a:endParaRPr>
          </a:p>
        </p:txBody>
      </p:sp>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BAFB5"/>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ubtitle 2">
            <a:extLst>
              <a:ext uri="{FF2B5EF4-FFF2-40B4-BE49-F238E27FC236}">
                <a16:creationId xmlns:a16="http://schemas.microsoft.com/office/drawing/2014/main" id="{8A70E6C7-27FC-45AD-B2A5-83F91BEF08F1}"/>
              </a:ext>
            </a:extLst>
          </p:cNvPr>
          <p:cNvSpPr>
            <a:spLocks noGrp="1"/>
          </p:cNvSpPr>
          <p:nvPr>
            <p:ph type="subTitle" idx="1"/>
          </p:nvPr>
        </p:nvSpPr>
        <p:spPr>
          <a:xfrm>
            <a:off x="1438656" y="2007220"/>
            <a:ext cx="3215640" cy="2843560"/>
          </a:xfrm>
        </p:spPr>
        <p:txBody>
          <a:bodyPr anchor="ctr">
            <a:normAutofit/>
          </a:bodyPr>
          <a:lstStyle/>
          <a:p>
            <a:r>
              <a:rPr lang="en-GB" dirty="0">
                <a:solidFill>
                  <a:srgbClr val="FFFFFF"/>
                </a:solidFill>
              </a:rPr>
              <a:t>DEL 1</a:t>
            </a:r>
            <a:endParaRPr lang="nb-NO" dirty="0">
              <a:solidFill>
                <a:srgbClr val="FFFFFF"/>
              </a:solidFill>
            </a:endParaRPr>
          </a:p>
        </p:txBody>
      </p:sp>
    </p:spTree>
    <p:extLst>
      <p:ext uri="{BB962C8B-B14F-4D97-AF65-F5344CB8AC3E}">
        <p14:creationId xmlns:p14="http://schemas.microsoft.com/office/powerpoint/2010/main" val="4246105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6" name="Title 1">
            <a:extLst>
              <a:ext uri="{FF2B5EF4-FFF2-40B4-BE49-F238E27FC236}">
                <a16:creationId xmlns:a16="http://schemas.microsoft.com/office/drawing/2014/main" id="{BD0093D0-009F-4F9B-A27B-824062157E67}"/>
              </a:ext>
            </a:extLst>
          </p:cNvPr>
          <p:cNvSpPr txBox="1">
            <a:spLocks/>
          </p:cNvSpPr>
          <p:nvPr/>
        </p:nvSpPr>
        <p:spPr bwMode="black">
          <a:xfrm>
            <a:off x="537563" y="2099144"/>
            <a:ext cx="3610691" cy="2673194"/>
          </a:xfrm>
          <a:prstGeom prst="rect">
            <a:avLst/>
          </a:prstGeom>
          <a:noFill/>
          <a:ln w="31750" cap="sq">
            <a:solidFill>
              <a:srgbClr val="FFFFFF">
                <a:lumMod val="85000"/>
                <a:lumOff val="15000"/>
              </a:srgb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all" spc="200" normalizeH="0" baseline="0" noProof="0" dirty="0">
                <a:ln>
                  <a:noFill/>
                </a:ln>
                <a:solidFill>
                  <a:srgbClr val="FFFFFF"/>
                </a:solidFill>
                <a:effectLst/>
                <a:uLnTx/>
                <a:uFillTx/>
                <a:latin typeface="Gill Sans MT" panose="020B0502020104020203"/>
                <a:ea typeface="+mj-ea"/>
                <a:cs typeface="+mj-cs"/>
              </a:rPr>
              <a:t>Rus &amp;</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all" spc="200" normalizeH="0" baseline="0" noProof="0" dirty="0">
                <a:ln>
                  <a:noFill/>
                </a:ln>
                <a:solidFill>
                  <a:srgbClr val="FFFFFF"/>
                </a:solidFill>
                <a:effectLst/>
                <a:uLnTx/>
                <a:uFillTx/>
                <a:latin typeface="Gill Sans MT" panose="020B0502020104020203"/>
                <a:ea typeface="+mj-ea"/>
                <a:cs typeface="+mj-cs"/>
              </a:rPr>
              <a:t>MOSKVA SOM DET TREDJE ROMA</a:t>
            </a:r>
            <a:endParaRPr kumimoji="0" lang="en-GB" sz="2400" b="0" i="0" u="none" strike="noStrike" kern="1200" cap="all" spc="200" normalizeH="0" baseline="0" noProof="0" dirty="0">
              <a:ln>
                <a:noFill/>
              </a:ln>
              <a:solidFill>
                <a:srgbClr val="FFFFFF">
                  <a:lumMod val="95000"/>
                  <a:lumOff val="5000"/>
                </a:srgbClr>
              </a:solidFill>
              <a:effectLst/>
              <a:uLnTx/>
              <a:uFillTx/>
              <a:latin typeface="Gill Sans MT" panose="020B0502020104020203"/>
              <a:ea typeface="+mj-ea"/>
              <a:cs typeface="+mj-cs"/>
            </a:endParaRPr>
          </a:p>
        </p:txBody>
      </p:sp>
      <p:sp>
        <p:nvSpPr>
          <p:cNvPr id="6" name="Content Placeholder 2">
            <a:extLst>
              <a:ext uri="{FF2B5EF4-FFF2-40B4-BE49-F238E27FC236}">
                <a16:creationId xmlns:a16="http://schemas.microsoft.com/office/drawing/2014/main" id="{C30BF01D-DDAF-45AA-9006-C9D07F802421}"/>
              </a:ext>
            </a:extLst>
          </p:cNvPr>
          <p:cNvSpPr txBox="1">
            <a:spLocks/>
          </p:cNvSpPr>
          <p:nvPr/>
        </p:nvSpPr>
        <p:spPr>
          <a:xfrm>
            <a:off x="8635134" y="5562740"/>
            <a:ext cx="2844547" cy="88547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FFFFFF"/>
              </a:buClr>
              <a:buSzTx/>
              <a:buFont typeface="Arial" panose="020B0604020202020204" pitchFamily="34" charset="0"/>
              <a:buNone/>
              <a:tabLst/>
              <a:defRPr/>
            </a:pPr>
            <a:r>
              <a:rPr kumimoji="0" lang="en-GB" sz="1800" b="0" i="0" u="none" strike="noStrike" kern="1200" cap="none" spc="0" normalizeH="0" baseline="0" noProof="0" dirty="0">
                <a:ln>
                  <a:noFill/>
                </a:ln>
                <a:solidFill>
                  <a:srgbClr val="FFFFFF"/>
                </a:solidFill>
                <a:effectLst/>
                <a:uLnTx/>
                <a:uFillTx/>
                <a:latin typeface="Gill Sans MT" panose="020B0502020104020203"/>
                <a:ea typeface="+mn-ea"/>
                <a:cs typeface="+mn-cs"/>
              </a:rPr>
              <a:t>Giacomo </a:t>
            </a:r>
            <a:r>
              <a:rPr kumimoji="0" lang="en-GB"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Quarenghi</a:t>
            </a:r>
            <a:endParaRPr kumimoji="0" lang="en-GB"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600"/>
              </a:spcBef>
              <a:spcAft>
                <a:spcPts val="0"/>
              </a:spcAft>
              <a:buClr>
                <a:srgbClr val="FFFFFF"/>
              </a:buClr>
              <a:buSzTx/>
              <a:buFont typeface="Arial" panose="020B0604020202020204" pitchFamily="34" charset="0"/>
              <a:buNone/>
              <a:tabLst/>
              <a:defRPr/>
            </a:pPr>
            <a:r>
              <a:rPr kumimoji="0" lang="en-GB"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Sobornaya</a:t>
            </a:r>
            <a:r>
              <a:rPr kumimoji="0" lang="en-GB" sz="1800" b="0" i="0" u="none" strike="noStrike" kern="1200" cap="none" spc="0" normalizeH="0" baseline="0" noProof="0" dirty="0">
                <a:ln>
                  <a:noFill/>
                </a:ln>
                <a:solidFill>
                  <a:srgbClr val="FFFFFF"/>
                </a:solidFill>
                <a:effectLst/>
                <a:uLnTx/>
                <a:uFillTx/>
                <a:latin typeface="Gill Sans MT" panose="020B0502020104020203"/>
                <a:ea typeface="+mn-ea"/>
                <a:cs typeface="+mn-cs"/>
              </a:rPr>
              <a:t> Square Moscow</a:t>
            </a:r>
          </a:p>
          <a:p>
            <a:pPr marL="0" marR="0" lvl="0" indent="0" algn="l" defTabSz="914400" rtl="0" eaLnBrk="1" fontAlgn="auto" latinLnBrk="0" hangingPunct="1">
              <a:lnSpc>
                <a:spcPct val="100000"/>
              </a:lnSpc>
              <a:spcBef>
                <a:spcPts val="600"/>
              </a:spcBef>
              <a:spcAft>
                <a:spcPts val="0"/>
              </a:spcAft>
              <a:buClr>
                <a:srgbClr val="FFFFFF"/>
              </a:buClr>
              <a:buSzTx/>
              <a:buFont typeface="Arial" panose="020B0604020202020204" pitchFamily="34" charset="0"/>
              <a:buNone/>
              <a:tabLst/>
              <a:defRPr/>
            </a:pPr>
            <a:r>
              <a:rPr kumimoji="0" lang="en-GB" sz="1800" b="0" i="0" u="none" strike="noStrike" kern="1200" cap="none" spc="0" normalizeH="0" baseline="0" noProof="0" dirty="0">
                <a:ln>
                  <a:noFill/>
                </a:ln>
                <a:solidFill>
                  <a:srgbClr val="FFFFFF"/>
                </a:solidFill>
                <a:effectLst/>
                <a:uLnTx/>
                <a:uFillTx/>
                <a:latin typeface="Gill Sans MT" panose="020B0502020104020203"/>
                <a:ea typeface="+mn-ea"/>
                <a:cs typeface="+mn-cs"/>
              </a:rPr>
              <a:t>(1797)</a:t>
            </a:r>
          </a:p>
        </p:txBody>
      </p:sp>
      <p:pic>
        <p:nvPicPr>
          <p:cNvPr id="1028" name="Picture 4">
            <a:extLst>
              <a:ext uri="{FF2B5EF4-FFF2-40B4-BE49-F238E27FC236}">
                <a16:creationId xmlns:a16="http://schemas.microsoft.com/office/drawing/2014/main" id="{10ACFC16-4BF3-4CDB-A5D9-92ABCE9C6C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21" b="5466"/>
          <a:stretch/>
        </p:blipFill>
        <p:spPr bwMode="auto">
          <a:xfrm>
            <a:off x="8163916" y="1396083"/>
            <a:ext cx="3916219" cy="307946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4B285E36-09B8-4674-965E-664A00BFD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13" y="3900338"/>
            <a:ext cx="3491621" cy="255761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4B2B2AB8-786D-4A1D-A550-FA51AEB3CEFB}"/>
              </a:ext>
            </a:extLst>
          </p:cNvPr>
          <p:cNvSpPr txBox="1">
            <a:spLocks/>
          </p:cNvSpPr>
          <p:nvPr/>
        </p:nvSpPr>
        <p:spPr>
          <a:xfrm>
            <a:off x="10344150" y="4554601"/>
            <a:ext cx="1633415" cy="88547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FFFFFF"/>
              </a:buClr>
              <a:buSzTx/>
              <a:buFont typeface="Arial" panose="020B0604020202020204" pitchFamily="34" charset="0"/>
              <a:buNone/>
              <a:tabLst/>
              <a:defRPr/>
            </a:pPr>
            <a:r>
              <a:rPr kumimoji="0" lang="en-GB" sz="1800" b="0" i="0" u="none" strike="noStrike" kern="1200" cap="none" spc="0" normalizeH="0" baseline="0" noProof="0" dirty="0">
                <a:ln>
                  <a:noFill/>
                </a:ln>
                <a:solidFill>
                  <a:srgbClr val="FFFFFF"/>
                </a:solidFill>
                <a:effectLst/>
                <a:uLnTx/>
                <a:uFillTx/>
                <a:latin typeface="Gill Sans MT" panose="020B0502020104020203"/>
                <a:ea typeface="+mn-ea"/>
                <a:cs typeface="+mn-cs"/>
              </a:rPr>
              <a:t>Hagia Sophia</a:t>
            </a:r>
          </a:p>
          <a:p>
            <a:pPr marL="0" marR="0" lvl="0" indent="0" algn="r" defTabSz="914400" rtl="0" eaLnBrk="1" fontAlgn="auto" latinLnBrk="0" hangingPunct="1">
              <a:lnSpc>
                <a:spcPct val="100000"/>
              </a:lnSpc>
              <a:spcBef>
                <a:spcPts val="600"/>
              </a:spcBef>
              <a:spcAft>
                <a:spcPts val="0"/>
              </a:spcAft>
              <a:buClr>
                <a:srgbClr val="FFFFFF"/>
              </a:buClr>
              <a:buSzTx/>
              <a:buFont typeface="Arial" panose="020B0604020202020204" pitchFamily="34" charset="0"/>
              <a:buNone/>
              <a:tabLst/>
              <a:defRPr/>
            </a:pPr>
            <a:r>
              <a:rPr kumimoji="0" lang="en-GB" sz="1800" b="0" i="0" u="none" strike="noStrike" kern="1200" cap="none" spc="0" normalizeH="0" baseline="0" noProof="0" dirty="0">
                <a:ln>
                  <a:noFill/>
                </a:ln>
                <a:solidFill>
                  <a:srgbClr val="FFFFFF"/>
                </a:solidFill>
                <a:effectLst/>
                <a:uLnTx/>
                <a:uFillTx/>
                <a:latin typeface="Gill Sans MT" panose="020B0502020104020203"/>
                <a:ea typeface="+mn-ea"/>
                <a:cs typeface="+mn-cs"/>
              </a:rPr>
              <a:t>Kyiv</a:t>
            </a:r>
          </a:p>
          <a:p>
            <a:pPr marL="0" marR="0" lvl="0" indent="0" algn="r" defTabSz="914400" rtl="0" eaLnBrk="1" fontAlgn="auto" latinLnBrk="0" hangingPunct="1">
              <a:lnSpc>
                <a:spcPct val="100000"/>
              </a:lnSpc>
              <a:spcBef>
                <a:spcPts val="600"/>
              </a:spcBef>
              <a:spcAft>
                <a:spcPts val="0"/>
              </a:spcAft>
              <a:buClr>
                <a:srgbClr val="FFFFFF"/>
              </a:buClr>
              <a:buSzTx/>
              <a:buFont typeface="Arial" panose="020B0604020202020204" pitchFamily="34" charset="0"/>
              <a:buNone/>
              <a:tabLst/>
              <a:defRPr/>
            </a:pPr>
            <a:r>
              <a:rPr kumimoji="0" lang="en-GB" sz="1800" b="0" i="0" u="none" strike="noStrike" kern="1200" cap="none" spc="0" normalizeH="0" baseline="0" noProof="0" dirty="0">
                <a:ln>
                  <a:noFill/>
                </a:ln>
                <a:solidFill>
                  <a:srgbClr val="FFFFFF"/>
                </a:solidFill>
                <a:effectLst/>
                <a:uLnTx/>
                <a:uFillTx/>
                <a:latin typeface="Gill Sans MT" panose="020B0502020104020203"/>
                <a:ea typeface="+mn-ea"/>
                <a:cs typeface="+mn-cs"/>
              </a:rPr>
              <a:t>(11</a:t>
            </a:r>
            <a:r>
              <a:rPr kumimoji="0" lang="en-GB" sz="1800" b="0" i="0" u="none" strike="noStrike" kern="1200" cap="none" spc="0" normalizeH="0" baseline="30000" noProof="0" dirty="0">
                <a:ln>
                  <a:noFill/>
                </a:ln>
                <a:solidFill>
                  <a:srgbClr val="FFFFFF"/>
                </a:solidFill>
                <a:effectLst/>
                <a:uLnTx/>
                <a:uFillTx/>
                <a:latin typeface="Gill Sans MT" panose="020B0502020104020203"/>
                <a:ea typeface="+mn-ea"/>
                <a:cs typeface="+mn-cs"/>
              </a:rPr>
              <a:t>th</a:t>
            </a:r>
            <a:r>
              <a:rPr kumimoji="0" lang="en-GB" sz="1800" b="0" i="0" u="none" strike="noStrike" kern="1200" cap="none" spc="0" normalizeH="0" baseline="0" noProof="0" dirty="0">
                <a:ln>
                  <a:noFill/>
                </a:ln>
                <a:solidFill>
                  <a:srgbClr val="FFFFFF"/>
                </a:solidFill>
                <a:effectLst/>
                <a:uLnTx/>
                <a:uFillTx/>
                <a:latin typeface="Gill Sans MT" panose="020B0502020104020203"/>
                <a:ea typeface="+mn-ea"/>
                <a:cs typeface="+mn-cs"/>
              </a:rPr>
              <a:t> C)</a:t>
            </a:r>
          </a:p>
        </p:txBody>
      </p:sp>
      <p:pic>
        <p:nvPicPr>
          <p:cNvPr id="3074" name="Picture 2" descr="White Nationalists Connect To Russian Orthodox Church, Putin : Consider  This from NPR : NPR">
            <a:extLst>
              <a:ext uri="{FF2B5EF4-FFF2-40B4-BE49-F238E27FC236}">
                <a16:creationId xmlns:a16="http://schemas.microsoft.com/office/drawing/2014/main" id="{340A6B69-BB22-3FED-33EE-DCEFC422DB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1034" y="280223"/>
            <a:ext cx="3551980" cy="236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820467"/>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3" name="Rectangle 74">
            <a:extLst>
              <a:ext uri="{FF2B5EF4-FFF2-40B4-BE49-F238E27FC236}">
                <a16:creationId xmlns:a16="http://schemas.microsoft.com/office/drawing/2014/main" id="{C9CF3D34-29D7-4174-91B7-7394213F8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640080"/>
            <a:ext cx="401726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77" name="Rectangle 76">
            <a:extLst>
              <a:ext uri="{FF2B5EF4-FFF2-40B4-BE49-F238E27FC236}">
                <a16:creationId xmlns:a16="http://schemas.microsoft.com/office/drawing/2014/main" id="{483A02EC-953D-4FA3-AC0D-C720D5539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1" y="802767"/>
            <a:ext cx="368503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8" name="TextBox 7">
            <a:extLst>
              <a:ext uri="{FF2B5EF4-FFF2-40B4-BE49-F238E27FC236}">
                <a16:creationId xmlns:a16="http://schemas.microsoft.com/office/drawing/2014/main" id="{8C219581-BC80-D9AD-E8BF-563D20C6888F}"/>
              </a:ext>
            </a:extLst>
          </p:cNvPr>
          <p:cNvSpPr txBox="1"/>
          <p:nvPr/>
        </p:nvSpPr>
        <p:spPr>
          <a:xfrm>
            <a:off x="208886" y="428178"/>
            <a:ext cx="7171845" cy="60016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4800" b="1" i="0" u="none" strike="noStrike" kern="1200" cap="none" spc="0" normalizeH="0" baseline="0" noProof="0" dirty="0">
                <a:ln>
                  <a:noFill/>
                </a:ln>
                <a:solidFill>
                  <a:srgbClr val="FFFFFF"/>
                </a:solidFill>
                <a:effectLst/>
                <a:uLnTx/>
                <a:uFillTx/>
                <a:latin typeface="Gill Sans MT" panose="020B0502020104020203"/>
                <a:ea typeface="+mn-ea"/>
                <a:cs typeface="+mn-cs"/>
              </a:rPr>
              <a:t>Bysants.1000 års historie som forsvant fra pensum på vgs.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panose="020B0502020104020203"/>
                <a:ea typeface="+mn-ea"/>
                <a:cs typeface="+mn-cs"/>
              </a:rPr>
              <a:t>Christine Amadou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Gill Sans MT" panose="020B0502020104020203"/>
                <a:ea typeface="+mn-ea"/>
                <a:cs typeface="+mn-cs"/>
              </a:rPr>
              <a:t>christine.amadou@ifikk.uio.no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panose="020B0502020104020203"/>
                <a:ea typeface="+mn-ea"/>
                <a:cs typeface="+mn-cs"/>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panose="020B0502020104020203"/>
                <a:ea typeface="+mn-ea"/>
                <a:cs typeface="+mn-cs"/>
              </a:rPr>
              <a:t>Matthew Kinloch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Gill Sans MT" panose="020B0502020104020203"/>
                <a:ea typeface="+mn-ea"/>
                <a:cs typeface="+mn-cs"/>
              </a:rPr>
              <a:t>matthew.kinloch@ifikk.uio.no</a:t>
            </a:r>
            <a:endParaRPr kumimoji="0" lang="en-US" sz="4000" b="1" i="0" u="none" strike="noStrike" kern="1200" cap="none" spc="0" normalizeH="0" baseline="0" noProof="0" dirty="0">
              <a:ln>
                <a:noFill/>
              </a:ln>
              <a:solidFill>
                <a:srgbClr val="FFFFFF"/>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Gill Sans MT" panose="020B0502020104020203"/>
                <a:ea typeface="+mn-ea"/>
                <a:cs typeface="+mn-cs"/>
              </a:rPr>
              <a:t>21.11.2024</a:t>
            </a:r>
            <a:endParaRPr kumimoji="0" lang="LID4096" sz="2800" b="1"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12" name="Picture 6" descr="Housing UiO: Life Science Growth House - Forskningsparken">
            <a:extLst>
              <a:ext uri="{FF2B5EF4-FFF2-40B4-BE49-F238E27FC236}">
                <a16:creationId xmlns:a16="http://schemas.microsoft.com/office/drawing/2014/main" id="{0E48497F-7E7D-A387-B228-D062A19912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602" b="19474"/>
          <a:stretch/>
        </p:blipFill>
        <p:spPr bwMode="auto">
          <a:xfrm>
            <a:off x="8020811" y="1418465"/>
            <a:ext cx="3044952" cy="10184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o photo description available.">
            <a:extLst>
              <a:ext uri="{FF2B5EF4-FFF2-40B4-BE49-F238E27FC236}">
                <a16:creationId xmlns:a16="http://schemas.microsoft.com/office/drawing/2014/main" id="{1713DE42-D966-64B2-D9D2-5E2734C539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6468" y="2731570"/>
            <a:ext cx="2575367" cy="2575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20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9" name="Picture 8" descr="A black circle with white text&#10;&#10;Description automatically generated">
            <a:extLst>
              <a:ext uri="{FF2B5EF4-FFF2-40B4-BE49-F238E27FC236}">
                <a16:creationId xmlns:a16="http://schemas.microsoft.com/office/drawing/2014/main" id="{04605289-6D10-6EFA-E44A-BAEA4366B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567" y="1853896"/>
            <a:ext cx="3150207" cy="3150207"/>
          </a:xfrm>
          <a:prstGeom prst="rect">
            <a:avLst/>
          </a:prstGeom>
        </p:spPr>
      </p:pic>
      <p:sp>
        <p:nvSpPr>
          <p:cNvPr id="7" name="TextBox 6">
            <a:extLst>
              <a:ext uri="{FF2B5EF4-FFF2-40B4-BE49-F238E27FC236}">
                <a16:creationId xmlns:a16="http://schemas.microsoft.com/office/drawing/2014/main" id="{091CF43E-1BC6-F712-BB24-A464FD9B5E83}"/>
              </a:ext>
            </a:extLst>
          </p:cNvPr>
          <p:cNvSpPr txBox="1"/>
          <p:nvPr/>
        </p:nvSpPr>
        <p:spPr>
          <a:xfrm>
            <a:off x="4979012" y="5397739"/>
            <a:ext cx="2783863" cy="923330"/>
          </a:xfrm>
          <a:prstGeom prst="rect">
            <a:avLst/>
          </a:prstGeom>
          <a:noFill/>
        </p:spPr>
        <p:txBody>
          <a:bodyPr wrap="square">
            <a:spAutoFit/>
          </a:bodyPr>
          <a:lstStyle/>
          <a:p>
            <a:r>
              <a:rPr lang="nb-NO" dirty="0">
                <a:hlinkClick r:id="rId4"/>
              </a:rPr>
              <a:t>https://www.hf.uio.no/ifikk/forskning/prosjekter/narrative-hierarkier/index.html</a:t>
            </a:r>
            <a:r>
              <a:rPr lang="nb-NO" dirty="0"/>
              <a:t> </a:t>
            </a:r>
          </a:p>
        </p:txBody>
      </p:sp>
      <p:pic>
        <p:nvPicPr>
          <p:cNvPr id="12" name="Picture 11">
            <a:extLst>
              <a:ext uri="{FF2B5EF4-FFF2-40B4-BE49-F238E27FC236}">
                <a16:creationId xmlns:a16="http://schemas.microsoft.com/office/drawing/2014/main" id="{FD1ACF0C-8F3A-155F-F3D2-B6B0EFA37CBA}"/>
              </a:ext>
            </a:extLst>
          </p:cNvPr>
          <p:cNvPicPr>
            <a:picLocks noChangeAspect="1"/>
          </p:cNvPicPr>
          <p:nvPr/>
        </p:nvPicPr>
        <p:blipFill rotWithShape="1">
          <a:blip r:embed="rId5"/>
          <a:srcRect l="39039" t="17360" r="40390" b="14400"/>
          <a:stretch/>
        </p:blipFill>
        <p:spPr>
          <a:xfrm>
            <a:off x="7926957" y="148143"/>
            <a:ext cx="3516476" cy="6561711"/>
          </a:xfrm>
          <a:prstGeom prst="rect">
            <a:avLst/>
          </a:prstGeom>
        </p:spPr>
      </p:pic>
    </p:spTree>
    <p:extLst>
      <p:ext uri="{BB962C8B-B14F-4D97-AF65-F5344CB8AC3E}">
        <p14:creationId xmlns:p14="http://schemas.microsoft.com/office/powerpoint/2010/main" val="104985573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5297763" y="973600"/>
            <a:ext cx="6531564" cy="4924280"/>
          </a:xfrm>
        </p:spPr>
        <p:txBody>
          <a:bodyPr anchor="ctr">
            <a:normAutofit/>
          </a:bodyPr>
          <a:lstStyle/>
          <a:p>
            <a:pPr marL="0" indent="0">
              <a:buNone/>
            </a:pPr>
            <a:r>
              <a:rPr lang="nb-NO" sz="2800" b="1" dirty="0">
                <a:solidFill>
                  <a:schemeClr val="accent2"/>
                </a:solidFill>
                <a:ea typeface="Calibri" panose="020F0502020204030204" pitchFamily="34" charset="0"/>
                <a:cs typeface="Times New Roman" panose="02020603050405020304" pitchFamily="18" charset="0"/>
              </a:rPr>
              <a:t>Når og hvor?</a:t>
            </a:r>
          </a:p>
          <a:p>
            <a:pPr marL="0" indent="0">
              <a:buNone/>
            </a:pPr>
            <a:r>
              <a:rPr lang="nb-NO" sz="2800" dirty="0">
                <a:solidFill>
                  <a:schemeClr val="tx1"/>
                </a:solidFill>
                <a:ea typeface="Calibri" panose="020F0502020204030204" pitchFamily="34" charset="0"/>
                <a:cs typeface="Times New Roman" panose="02020603050405020304" pitchFamily="18" charset="0"/>
              </a:rPr>
              <a:t>Romerriket i middelalderen</a:t>
            </a:r>
          </a:p>
          <a:p>
            <a:pPr marL="0" indent="0">
              <a:buNone/>
            </a:pPr>
            <a:r>
              <a:rPr lang="nb-NO" sz="2800" dirty="0">
                <a:solidFill>
                  <a:schemeClr val="tx1"/>
                </a:solidFill>
                <a:ea typeface="Calibri" panose="020F0502020204030204" pitchFamily="34" charset="0"/>
                <a:cs typeface="Times New Roman" panose="02020603050405020304" pitchFamily="18" charset="0"/>
              </a:rPr>
              <a:t>Vanlig tidsavgrensning: 324/330 til 1453/1461</a:t>
            </a:r>
          </a:p>
          <a:p>
            <a:pPr marL="0" indent="0">
              <a:buNone/>
            </a:pPr>
            <a:r>
              <a:rPr lang="nb-NO" sz="2800" dirty="0">
                <a:solidFill>
                  <a:schemeClr val="tx1"/>
                </a:solidFill>
                <a:ea typeface="Calibri" panose="020F0502020204030204" pitchFamily="34" charset="0"/>
                <a:cs typeface="Times New Roman" panose="02020603050405020304" pitchFamily="18" charset="0"/>
              </a:rPr>
              <a:t>Overlapper med senantikken</a:t>
            </a:r>
          </a:p>
          <a:p>
            <a:pPr marL="0" indent="0">
              <a:buNone/>
            </a:pPr>
            <a:r>
              <a:rPr lang="nb-NO" sz="2800" dirty="0">
                <a:solidFill>
                  <a:schemeClr val="tx1"/>
                </a:solidFill>
                <a:ea typeface="Calibri" panose="020F0502020204030204" pitchFamily="34" charset="0"/>
                <a:cs typeface="Times New Roman" panose="02020603050405020304" pitchFamily="18" charset="0"/>
              </a:rPr>
              <a:t>Overlapper med renessansen i vest</a:t>
            </a:r>
          </a:p>
          <a:p>
            <a:pPr marL="0" indent="0">
              <a:buNone/>
            </a:pPr>
            <a:r>
              <a:rPr lang="nb-NO" sz="2800" dirty="0">
                <a:solidFill>
                  <a:schemeClr val="tx1"/>
                </a:solidFill>
                <a:ea typeface="Calibri" panose="020F0502020204030204" pitchFamily="34" charset="0"/>
                <a:cs typeface="Times New Roman" panose="02020603050405020304" pitchFamily="18" charset="0"/>
              </a:rPr>
              <a:t>Et statisk samfunn?</a:t>
            </a:r>
          </a:p>
          <a:p>
            <a:pPr marL="0" indent="0">
              <a:buNone/>
            </a:pPr>
            <a:r>
              <a:rPr lang="nb-NO" sz="2800" dirty="0">
                <a:solidFill>
                  <a:schemeClr val="tx1"/>
                </a:solidFill>
                <a:ea typeface="Calibri" panose="020F0502020204030204" pitchFamily="34" charset="0"/>
                <a:cs typeface="Times New Roman" panose="02020603050405020304" pitchFamily="18" charset="0"/>
              </a:rPr>
              <a:t>Hva er konstant, hva er i endring?</a:t>
            </a:r>
          </a:p>
        </p:txBody>
      </p:sp>
      <p:pic>
        <p:nvPicPr>
          <p:cNvPr id="2050" name="Picture 2">
            <a:extLst>
              <a:ext uri="{FF2B5EF4-FFF2-40B4-BE49-F238E27FC236}">
                <a16:creationId xmlns:a16="http://schemas.microsoft.com/office/drawing/2014/main" id="{F1E8A190-34A1-845E-12EF-409F45280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51" y="1782501"/>
            <a:ext cx="4044593" cy="3839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31282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3" name="TextBox 12">
            <a:extLst>
              <a:ext uri="{FF2B5EF4-FFF2-40B4-BE49-F238E27FC236}">
                <a16:creationId xmlns:a16="http://schemas.microsoft.com/office/drawing/2014/main" id="{B360BA3C-A76D-4448-BA92-42927F25D993}"/>
              </a:ext>
            </a:extLst>
          </p:cNvPr>
          <p:cNvSpPr txBox="1"/>
          <p:nvPr/>
        </p:nvSpPr>
        <p:spPr>
          <a:xfrm>
            <a:off x="5106994" y="1567922"/>
            <a:ext cx="6694481" cy="41549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9BAFB5"/>
                </a:solidFill>
                <a:effectLst/>
                <a:uLnTx/>
                <a:uFillTx/>
                <a:latin typeface="Gill Sans MT" panose="020B0502020104020203"/>
                <a:ea typeface="+mn-ea"/>
                <a:cs typeface="+mn-cs"/>
              </a:rPr>
              <a:t>Skipet</a:t>
            </a:r>
            <a:r>
              <a:rPr kumimoji="0" lang="en-US" sz="2400" b="1" i="0" u="none" strike="noStrike" kern="1200" cap="none" spc="0" normalizeH="0" baseline="0" noProof="0" dirty="0">
                <a:ln>
                  <a:noFill/>
                </a:ln>
                <a:solidFill>
                  <a:srgbClr val="9BAFB5"/>
                </a:solidFill>
                <a:effectLst/>
                <a:uLnTx/>
                <a:uFillTx/>
                <a:latin typeface="Gill Sans MT" panose="020B0502020104020203"/>
                <a:ea typeface="+mn-ea"/>
                <a:cs typeface="+mn-cs"/>
              </a:rPr>
              <a:t> </a:t>
            </a:r>
            <a:r>
              <a:rPr kumimoji="0" lang="en-US" sz="2400" b="1" i="0" u="none" strike="noStrike" kern="1200" cap="none" spc="0" normalizeH="0" baseline="0" noProof="0" dirty="0" err="1">
                <a:ln>
                  <a:noFill/>
                </a:ln>
                <a:solidFill>
                  <a:srgbClr val="9BAFB5"/>
                </a:solidFill>
                <a:effectLst/>
                <a:uLnTx/>
                <a:uFillTx/>
                <a:latin typeface="Gill Sans MT" panose="020B0502020104020203"/>
                <a:ea typeface="+mn-ea"/>
                <a:cs typeface="+mn-cs"/>
              </a:rPr>
              <a:t>til</a:t>
            </a:r>
            <a:r>
              <a:rPr kumimoji="0" lang="en-US" sz="2400" b="1" i="0" u="none" strike="noStrike" kern="1200" cap="none" spc="0" normalizeH="0" baseline="0" noProof="0" dirty="0">
                <a:ln>
                  <a:noFill/>
                </a:ln>
                <a:solidFill>
                  <a:srgbClr val="9BAFB5"/>
                </a:solidFill>
                <a:effectLst/>
                <a:uLnTx/>
                <a:uFillTx/>
                <a:latin typeface="Gill Sans MT" panose="020B0502020104020203"/>
                <a:ea typeface="+mn-ea"/>
                <a:cs typeface="+mn-cs"/>
              </a:rPr>
              <a:t> Theseus? 5th C BC – 15th C AD</a:t>
            </a:r>
            <a:br>
              <a:rPr kumimoji="0" lang="en-US" sz="2400" b="0" i="0" u="none" strike="noStrike" kern="1200" cap="none" spc="0" normalizeH="0" baseline="0" noProof="0" dirty="0">
                <a:ln>
                  <a:noFill/>
                </a:ln>
                <a:solidFill>
                  <a:srgbClr val="FFFFFF"/>
                </a:solidFill>
                <a:effectLst/>
                <a:uLnTx/>
                <a:uFillTx/>
                <a:latin typeface="Gill Sans MT" panose="020B0502020104020203"/>
                <a:ea typeface="+mn-ea"/>
                <a:cs typeface="+mn-cs"/>
              </a:rPr>
            </a:br>
            <a:r>
              <a:rPr kumimoji="0" lang="nb-NO" sz="2400" b="0" i="0" u="none" strike="noStrike" kern="1200" cap="none" spc="0" normalizeH="0" baseline="0" noProof="0" dirty="0">
                <a:ln>
                  <a:noFill/>
                </a:ln>
                <a:solidFill>
                  <a:srgbClr val="FFFFFF"/>
                </a:solidFill>
                <a:effectLst/>
                <a:uLnTx/>
                <a:uFillTx/>
                <a:latin typeface="Gill Sans MT" panose="020B0502020104020203"/>
                <a:ea typeface="+mn-ea"/>
                <a:cs typeface="+mn-cs"/>
              </a:rPr>
              <a:t>Skipet som Thesevs og Athens ungdom vendte tilbake fra Kreta i, hadde tretti årer, og ble bevart av athenerne helt til </a:t>
            </a:r>
            <a:r>
              <a:rPr kumimoji="0" lang="nb-NO" sz="2400" b="0" i="0" u="none" strike="noStrike" kern="1200" cap="none" spc="0" normalizeH="0" baseline="0" noProof="0" dirty="0" err="1">
                <a:ln>
                  <a:noFill/>
                </a:ln>
                <a:solidFill>
                  <a:srgbClr val="FFFFFF"/>
                </a:solidFill>
                <a:effectLst/>
                <a:uLnTx/>
                <a:uFillTx/>
                <a:latin typeface="Gill Sans MT" panose="020B0502020104020203"/>
                <a:ea typeface="+mn-ea"/>
                <a:cs typeface="+mn-cs"/>
              </a:rPr>
              <a:t>Demetrius</a:t>
            </a:r>
            <a:r>
              <a:rPr kumimoji="0" lang="nb-NO" sz="2400" b="0" i="0" u="none" strike="noStrike" kern="1200" cap="none" spc="0" normalizeH="0" baseline="0" noProof="0" dirty="0">
                <a:ln>
                  <a:noFill/>
                </a:ln>
                <a:solidFill>
                  <a:srgbClr val="FFFFFF"/>
                </a:solidFill>
                <a:effectLst/>
                <a:uLnTx/>
                <a:uFillTx/>
                <a:latin typeface="Gill Sans MT" panose="020B0502020104020203"/>
                <a:ea typeface="+mn-ea"/>
                <a:cs typeface="+mn-cs"/>
              </a:rPr>
              <a:t> </a:t>
            </a:r>
            <a:r>
              <a:rPr kumimoji="0" lang="nb-NO" sz="2400" b="0" i="0" u="none" strike="noStrike" kern="1200" cap="none" spc="0" normalizeH="0" baseline="0" noProof="0" dirty="0" err="1">
                <a:ln>
                  <a:noFill/>
                </a:ln>
                <a:solidFill>
                  <a:srgbClr val="FFFFFF"/>
                </a:solidFill>
                <a:effectLst/>
                <a:uLnTx/>
                <a:uFillTx/>
                <a:latin typeface="Gill Sans MT" panose="020B0502020104020203"/>
                <a:ea typeface="+mn-ea"/>
                <a:cs typeface="+mn-cs"/>
              </a:rPr>
              <a:t>Phalereus</a:t>
            </a:r>
            <a:r>
              <a:rPr kumimoji="0" lang="nb-NO" sz="2400" b="0" i="0" u="none" strike="noStrike" kern="1200" cap="none" spc="0" normalizeH="0" baseline="0" noProof="0" dirty="0">
                <a:ln>
                  <a:noFill/>
                </a:ln>
                <a:solidFill>
                  <a:srgbClr val="FFFFFF"/>
                </a:solidFill>
                <a:effectLst/>
                <a:uLnTx/>
                <a:uFillTx/>
                <a:latin typeface="Gill Sans MT" panose="020B0502020104020203"/>
                <a:ea typeface="+mn-ea"/>
                <a:cs typeface="+mn-cs"/>
              </a:rPr>
              <a:t> tid, for de tok bort de gamle plankene mens de forfalt, og la inn nytt og sterkere tømmer i deres steder, slik at dette skipet ble et stående eksempel blant filosofene, for det logiske spørsmålet om ting som vokser; den ene siden mente at skipet forble det samme, og den andre hevdet at det ikke var det samme.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err="1">
                <a:ln>
                  <a:noFill/>
                </a:ln>
                <a:solidFill>
                  <a:srgbClr val="FFFFFF"/>
                </a:solidFill>
                <a:effectLst/>
                <a:uLnTx/>
                <a:uFillTx/>
                <a:latin typeface="Gill Sans MT" panose="020B0502020104020203"/>
                <a:ea typeface="+mn-ea"/>
                <a:cs typeface="+mn-cs"/>
              </a:rPr>
              <a:t>Plutarch</a:t>
            </a:r>
            <a:endParaRPr kumimoji="0" lang="nb-NO" sz="24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14" name="Picture 2">
            <a:extLst>
              <a:ext uri="{FF2B5EF4-FFF2-40B4-BE49-F238E27FC236}">
                <a16:creationId xmlns:a16="http://schemas.microsoft.com/office/drawing/2014/main" id="{C199C891-58C8-4F42-AC4C-479CAB633B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286" t="32659" r="10169" b="23895"/>
          <a:stretch/>
        </p:blipFill>
        <p:spPr bwMode="auto">
          <a:xfrm>
            <a:off x="179519" y="3982778"/>
            <a:ext cx="4363413" cy="25667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he Roman Conquest of Italy">
            <a:extLst>
              <a:ext uri="{FF2B5EF4-FFF2-40B4-BE49-F238E27FC236}">
                <a16:creationId xmlns:a16="http://schemas.microsoft.com/office/drawing/2014/main" id="{24A19F90-674D-4D3A-B489-F39A0D2EA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62" y="70401"/>
            <a:ext cx="3603126" cy="367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44068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DAEA-FBA9-4630-AA30-FF8DF3C91646}"/>
              </a:ext>
            </a:extLst>
          </p:cNvPr>
          <p:cNvSpPr>
            <a:spLocks noGrp="1"/>
          </p:cNvSpPr>
          <p:nvPr>
            <p:ph type="ctrTitle"/>
          </p:nvPr>
        </p:nvSpPr>
        <p:spPr>
          <a:xfrm>
            <a:off x="5498590" y="9525"/>
            <a:ext cx="5888754" cy="6857999"/>
          </a:xfrm>
          <a:noFill/>
          <a:ln>
            <a:noFill/>
          </a:ln>
        </p:spPr>
        <p:txBody>
          <a:bodyPr wrap="square">
            <a:normAutofit/>
          </a:bodyPr>
          <a:lstStyle/>
          <a:p>
            <a:pPr algn="l"/>
            <a:r>
              <a:rPr lang="en-US" sz="4800" dirty="0">
                <a:solidFill>
                  <a:schemeClr val="tx1"/>
                </a:solidFill>
                <a:ea typeface="Calibri" panose="020F0502020204030204" pitchFamily="34" charset="0"/>
                <a:cs typeface="Times New Roman" panose="02020603050405020304" pitchFamily="18" charset="0"/>
              </a:rPr>
              <a:t>1000 </a:t>
            </a:r>
            <a:r>
              <a:rPr lang="en-US" sz="4800" dirty="0" err="1">
                <a:solidFill>
                  <a:schemeClr val="tx1"/>
                </a:solidFill>
                <a:ea typeface="Calibri" panose="020F0502020204030204" pitchFamily="34" charset="0"/>
                <a:cs typeface="Times New Roman" panose="02020603050405020304" pitchFamily="18" charset="0"/>
              </a:rPr>
              <a:t>års</a:t>
            </a:r>
            <a:r>
              <a:rPr lang="en-US" sz="4800" dirty="0">
                <a:solidFill>
                  <a:schemeClr val="tx1"/>
                </a:solidFill>
                <a:ea typeface="Calibri" panose="020F0502020204030204" pitchFamily="34" charset="0"/>
                <a:cs typeface="Times New Roman" panose="02020603050405020304" pitchFamily="18" charset="0"/>
              </a:rPr>
              <a:t> </a:t>
            </a:r>
            <a:r>
              <a:rPr lang="en-US" sz="4800" dirty="0" err="1">
                <a:solidFill>
                  <a:schemeClr val="tx1"/>
                </a:solidFill>
                <a:ea typeface="Calibri" panose="020F0502020204030204" pitchFamily="34" charset="0"/>
                <a:cs typeface="Times New Roman" panose="02020603050405020304" pitchFamily="18" charset="0"/>
              </a:rPr>
              <a:t>historie</a:t>
            </a:r>
            <a:endParaRPr lang="nb-NO" sz="4800" dirty="0">
              <a:solidFill>
                <a:schemeClr val="tx1"/>
              </a:solidFill>
            </a:endParaRPr>
          </a:p>
        </p:txBody>
      </p:sp>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BAFB5"/>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ubtitle 2">
            <a:extLst>
              <a:ext uri="{FF2B5EF4-FFF2-40B4-BE49-F238E27FC236}">
                <a16:creationId xmlns:a16="http://schemas.microsoft.com/office/drawing/2014/main" id="{8A70E6C7-27FC-45AD-B2A5-83F91BEF08F1}"/>
              </a:ext>
            </a:extLst>
          </p:cNvPr>
          <p:cNvSpPr>
            <a:spLocks noGrp="1"/>
          </p:cNvSpPr>
          <p:nvPr>
            <p:ph type="subTitle" idx="1"/>
          </p:nvPr>
        </p:nvSpPr>
        <p:spPr>
          <a:xfrm>
            <a:off x="1438656" y="2007220"/>
            <a:ext cx="3215640" cy="2843560"/>
          </a:xfrm>
        </p:spPr>
        <p:txBody>
          <a:bodyPr anchor="ctr">
            <a:normAutofit/>
          </a:bodyPr>
          <a:lstStyle/>
          <a:p>
            <a:r>
              <a:rPr lang="en-GB" dirty="0">
                <a:solidFill>
                  <a:srgbClr val="FFFFFF"/>
                </a:solidFill>
              </a:rPr>
              <a:t>DEL 1I</a:t>
            </a:r>
            <a:endParaRPr lang="nb-NO" dirty="0">
              <a:solidFill>
                <a:srgbClr val="FFFFFF"/>
              </a:solidFill>
            </a:endParaRPr>
          </a:p>
        </p:txBody>
      </p:sp>
    </p:spTree>
    <p:extLst>
      <p:ext uri="{BB962C8B-B14F-4D97-AF65-F5344CB8AC3E}">
        <p14:creationId xmlns:p14="http://schemas.microsoft.com/office/powerpoint/2010/main" val="3220775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5297763" y="973600"/>
            <a:ext cx="6531564" cy="4924280"/>
          </a:xfrm>
        </p:spPr>
        <p:txBody>
          <a:bodyPr anchor="ctr">
            <a:normAutofit/>
          </a:bodyPr>
          <a:lstStyle/>
          <a:p>
            <a:pPr marL="0" indent="0">
              <a:buNone/>
            </a:pPr>
            <a:r>
              <a:rPr lang="nb-NO" sz="2800" b="1" dirty="0">
                <a:solidFill>
                  <a:schemeClr val="accent2"/>
                </a:solidFill>
                <a:ea typeface="Calibri" panose="020F0502020204030204" pitchFamily="34" charset="0"/>
                <a:cs typeface="Times New Roman" panose="02020603050405020304" pitchFamily="18" charset="0"/>
              </a:rPr>
              <a:t>324</a:t>
            </a:r>
            <a:r>
              <a:rPr lang="el-GR" sz="2800" b="1" dirty="0">
                <a:solidFill>
                  <a:schemeClr val="accent2"/>
                </a:solidFill>
                <a:ea typeface="Calibri" panose="020F0502020204030204" pitchFamily="34" charset="0"/>
                <a:cs typeface="Times New Roman" panose="02020603050405020304" pitchFamily="18" charset="0"/>
              </a:rPr>
              <a:t>/</a:t>
            </a:r>
            <a:r>
              <a:rPr lang="nb-NO" sz="2800" b="1" dirty="0">
                <a:solidFill>
                  <a:schemeClr val="accent2"/>
                </a:solidFill>
                <a:ea typeface="Calibri" panose="020F0502020204030204" pitchFamily="34" charset="0"/>
                <a:cs typeface="Times New Roman" panose="02020603050405020304" pitchFamily="18" charset="0"/>
              </a:rPr>
              <a:t>330</a:t>
            </a:r>
          </a:p>
          <a:p>
            <a:pPr marL="0" indent="0">
              <a:buNone/>
            </a:pPr>
            <a:r>
              <a:rPr lang="nb-NO" sz="2800" dirty="0">
                <a:solidFill>
                  <a:schemeClr val="tx1"/>
                </a:solidFill>
                <a:ea typeface="Calibri" panose="020F0502020204030204" pitchFamily="34" charset="0"/>
                <a:cs typeface="Times New Roman" panose="02020603050405020304" pitchFamily="18" charset="0"/>
              </a:rPr>
              <a:t>Konstantin den store beslutter å grunnlegge en ny by oppkalt etter ham selv. Med Konstantin innledes den ubrytelige ideologiske forbindelsen mellom keisermakt og kristendom.</a:t>
            </a:r>
          </a:p>
        </p:txBody>
      </p:sp>
      <p:pic>
        <p:nvPicPr>
          <p:cNvPr id="19" name="Content Placeholder 5">
            <a:extLst>
              <a:ext uri="{FF2B5EF4-FFF2-40B4-BE49-F238E27FC236}">
                <a16:creationId xmlns:a16="http://schemas.microsoft.com/office/drawing/2014/main" id="{F652E3E5-325B-47C7-486D-D8014E6D4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342" y="1599712"/>
            <a:ext cx="3585611" cy="3658575"/>
          </a:xfrm>
          <a:prstGeom prst="rect">
            <a:avLst/>
          </a:prstGeom>
        </p:spPr>
      </p:pic>
    </p:spTree>
    <p:extLst>
      <p:ext uri="{BB962C8B-B14F-4D97-AF65-F5344CB8AC3E}">
        <p14:creationId xmlns:p14="http://schemas.microsoft.com/office/powerpoint/2010/main" val="219972489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5297763" y="973600"/>
            <a:ext cx="6531564" cy="4924280"/>
          </a:xfrm>
        </p:spPr>
        <p:txBody>
          <a:bodyPr anchor="ctr">
            <a:normAutofit/>
          </a:bodyPr>
          <a:lstStyle/>
          <a:p>
            <a:pPr marL="0" indent="0">
              <a:buNone/>
            </a:pPr>
            <a:r>
              <a:rPr lang="nb-NO" sz="2800" b="1" dirty="0">
                <a:solidFill>
                  <a:schemeClr val="accent2"/>
                </a:solidFill>
                <a:ea typeface="Calibri" panose="020F0502020204030204" pitchFamily="34" charset="0"/>
                <a:cs typeface="Times New Roman" panose="02020603050405020304" pitchFamily="18" charset="0"/>
              </a:rPr>
              <a:t>476</a:t>
            </a:r>
          </a:p>
          <a:p>
            <a:pPr marL="0" indent="0">
              <a:buNone/>
            </a:pPr>
            <a:r>
              <a:rPr lang="nb-NO" sz="2800" dirty="0">
                <a:solidFill>
                  <a:schemeClr val="tx1"/>
                </a:solidFill>
                <a:ea typeface="Calibri" panose="020F0502020204030204" pitchFamily="34" charset="0"/>
                <a:cs typeface="Times New Roman" panose="02020603050405020304" pitchFamily="18" charset="0"/>
              </a:rPr>
              <a:t>Roma blir erobret av gotere og den siste vestromerske keiseren dør. Bysantinerne er heretter de eneste romerne.</a:t>
            </a:r>
            <a:br>
              <a:rPr lang="nb-NO" sz="2800" dirty="0">
                <a:solidFill>
                  <a:schemeClr val="tx1"/>
                </a:solidFill>
                <a:ea typeface="Calibri" panose="020F0502020204030204" pitchFamily="34" charset="0"/>
                <a:cs typeface="Times New Roman" panose="02020603050405020304" pitchFamily="18" charset="0"/>
              </a:rPr>
            </a:br>
            <a:endParaRPr lang="nb-NO" sz="2800" dirty="0">
              <a:solidFill>
                <a:schemeClr val="tx1"/>
              </a:solidFill>
              <a:ea typeface="Calibri" panose="020F0502020204030204" pitchFamily="34" charset="0"/>
              <a:cs typeface="Times New Roman" panose="02020603050405020304" pitchFamily="18" charset="0"/>
            </a:endParaRPr>
          </a:p>
        </p:txBody>
      </p:sp>
      <p:pic>
        <p:nvPicPr>
          <p:cNvPr id="2" name="Content Placeholder 4">
            <a:extLst>
              <a:ext uri="{FF2B5EF4-FFF2-40B4-BE49-F238E27FC236}">
                <a16:creationId xmlns:a16="http://schemas.microsoft.com/office/drawing/2014/main" id="{58851A88-5175-B05E-74F6-D09286F24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05" y="685704"/>
            <a:ext cx="3080084" cy="5486591"/>
          </a:xfrm>
          <a:prstGeom prst="rect">
            <a:avLst/>
          </a:prstGeom>
        </p:spPr>
      </p:pic>
    </p:spTree>
    <p:extLst>
      <p:ext uri="{BB962C8B-B14F-4D97-AF65-F5344CB8AC3E}">
        <p14:creationId xmlns:p14="http://schemas.microsoft.com/office/powerpoint/2010/main" val="62631681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5FC2B72E-0406-40F4-8561-86D1A9E649D8}"/>
              </a:ext>
            </a:extLst>
          </p:cNvPr>
          <p:cNvSpPr>
            <a:spLocks noGrp="1"/>
          </p:cNvSpPr>
          <p:nvPr>
            <p:ph idx="1"/>
          </p:nvPr>
        </p:nvSpPr>
        <p:spPr>
          <a:xfrm>
            <a:off x="5297763" y="973600"/>
            <a:ext cx="6531564" cy="4924280"/>
          </a:xfrm>
        </p:spPr>
        <p:txBody>
          <a:bodyPr anchor="ctr">
            <a:normAutofit/>
          </a:bodyPr>
          <a:lstStyle/>
          <a:p>
            <a:pPr marL="0" indent="0">
              <a:buNone/>
            </a:pPr>
            <a:r>
              <a:rPr lang="nb-NO" sz="2800" b="1" dirty="0">
                <a:solidFill>
                  <a:schemeClr val="accent2"/>
                </a:solidFill>
                <a:ea typeface="Calibri" panose="020F0502020204030204" pitchFamily="34" charset="0"/>
                <a:cs typeface="Times New Roman" panose="02020603050405020304" pitchFamily="18" charset="0"/>
              </a:rPr>
              <a:t>527–565 </a:t>
            </a:r>
          </a:p>
          <a:p>
            <a:pPr marL="0" indent="0">
              <a:buNone/>
            </a:pPr>
            <a:r>
              <a:rPr lang="nb-NO" sz="2800" dirty="0">
                <a:solidFill>
                  <a:schemeClr val="tx1"/>
                </a:solidFill>
                <a:ea typeface="Calibri" panose="020F0502020204030204" pitchFamily="34" charset="0"/>
                <a:cs typeface="Times New Roman" panose="02020603050405020304" pitchFamily="18" charset="0"/>
              </a:rPr>
              <a:t>Justinian I den store</a:t>
            </a:r>
          </a:p>
          <a:p>
            <a:pPr marL="0" indent="0">
              <a:buNone/>
            </a:pPr>
            <a:r>
              <a:rPr lang="nb-NO" sz="2800" i="1" dirty="0" err="1">
                <a:solidFill>
                  <a:schemeClr val="tx1"/>
                </a:solidFill>
                <a:ea typeface="Calibri" panose="020F0502020204030204" pitchFamily="34" charset="0"/>
                <a:cs typeface="Times New Roman" panose="02020603050405020304" pitchFamily="18" charset="0"/>
              </a:rPr>
              <a:t>Renovatio</a:t>
            </a:r>
            <a:r>
              <a:rPr lang="nb-NO" sz="2800" i="1" dirty="0">
                <a:solidFill>
                  <a:schemeClr val="tx1"/>
                </a:solidFill>
                <a:ea typeface="Calibri" panose="020F0502020204030204" pitchFamily="34" charset="0"/>
                <a:cs typeface="Times New Roman" panose="02020603050405020304" pitchFamily="18" charset="0"/>
              </a:rPr>
              <a:t> </a:t>
            </a:r>
            <a:r>
              <a:rPr lang="nb-NO" sz="2800" i="1" dirty="0" err="1">
                <a:solidFill>
                  <a:schemeClr val="tx1"/>
                </a:solidFill>
                <a:ea typeface="Calibri" panose="020F0502020204030204" pitchFamily="34" charset="0"/>
                <a:cs typeface="Times New Roman" panose="02020603050405020304" pitchFamily="18" charset="0"/>
              </a:rPr>
              <a:t>imperii</a:t>
            </a:r>
            <a:endParaRPr lang="nb-NO" sz="2800" i="1" dirty="0">
              <a:solidFill>
                <a:schemeClr val="tx1"/>
              </a:solidFill>
              <a:ea typeface="Calibri" panose="020F0502020204030204" pitchFamily="34" charset="0"/>
              <a:cs typeface="Times New Roman" panose="02020603050405020304" pitchFamily="18" charset="0"/>
            </a:endParaRPr>
          </a:p>
          <a:p>
            <a:pPr marL="0" indent="0">
              <a:buNone/>
            </a:pPr>
            <a:r>
              <a:rPr lang="nb-NO" sz="2800" dirty="0">
                <a:solidFill>
                  <a:schemeClr val="tx1"/>
                </a:solidFill>
                <a:ea typeface="Calibri" panose="020F0502020204030204" pitchFamily="34" charset="0"/>
                <a:cs typeface="Times New Roman" panose="02020603050405020304" pitchFamily="18" charset="0"/>
              </a:rPr>
              <a:t>Hagia Sophia</a:t>
            </a:r>
          </a:p>
          <a:p>
            <a:pPr marL="0" indent="0">
              <a:buNone/>
            </a:pPr>
            <a:r>
              <a:rPr lang="en-US" sz="2800" dirty="0">
                <a:solidFill>
                  <a:schemeClr val="tx1"/>
                </a:solidFill>
                <a:ea typeface="Calibri" panose="020F0502020204030204" pitchFamily="34" charset="0"/>
                <a:cs typeface="Times New Roman" panose="02020603050405020304" pitchFamily="18" charset="0"/>
              </a:rPr>
              <a:t>Codex </a:t>
            </a:r>
            <a:r>
              <a:rPr lang="en-US" sz="2800" dirty="0" err="1">
                <a:solidFill>
                  <a:schemeClr val="tx1"/>
                </a:solidFill>
                <a:ea typeface="Calibri" panose="020F0502020204030204" pitchFamily="34" charset="0"/>
                <a:cs typeface="Times New Roman" panose="02020603050405020304" pitchFamily="18" charset="0"/>
              </a:rPr>
              <a:t>Justinianus</a:t>
            </a:r>
            <a:r>
              <a:rPr lang="en-US" sz="2800" dirty="0">
                <a:solidFill>
                  <a:schemeClr val="tx1"/>
                </a:solidFill>
                <a:ea typeface="Calibri" panose="020F0502020204030204" pitchFamily="34" charset="0"/>
                <a:cs typeface="Times New Roman" panose="02020603050405020304" pitchFamily="18" charset="0"/>
              </a:rPr>
              <a:t>/Corpus Juris Civilis</a:t>
            </a:r>
            <a:endParaRPr lang="nb-NO" sz="2800" dirty="0">
              <a:solidFill>
                <a:schemeClr val="tx1"/>
              </a:solidFill>
              <a:ea typeface="Calibri" panose="020F0502020204030204" pitchFamily="34" charset="0"/>
              <a:cs typeface="Times New Roman" panose="02020603050405020304" pitchFamily="18" charset="0"/>
            </a:endParaRPr>
          </a:p>
          <a:p>
            <a:pPr marL="0" indent="0">
              <a:buNone/>
            </a:pPr>
            <a:r>
              <a:rPr lang="nb-NO" sz="2800" dirty="0">
                <a:solidFill>
                  <a:schemeClr val="tx1"/>
                </a:solidFill>
                <a:ea typeface="Calibri" panose="020F0502020204030204" pitchFamily="34" charset="0"/>
                <a:cs typeface="Times New Roman" panose="02020603050405020304" pitchFamily="18" charset="0"/>
              </a:rPr>
              <a:t>Byllepesten i Konstantinopel (541)</a:t>
            </a:r>
          </a:p>
        </p:txBody>
      </p:sp>
      <p:pic>
        <p:nvPicPr>
          <p:cNvPr id="4" name="Content Placeholder 4">
            <a:extLst>
              <a:ext uri="{FF2B5EF4-FFF2-40B4-BE49-F238E27FC236}">
                <a16:creationId xmlns:a16="http://schemas.microsoft.com/office/drawing/2014/main" id="{40C0D2C0-C943-BA03-14D9-376565C7D2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673" y="1724977"/>
            <a:ext cx="3647944" cy="3956133"/>
          </a:xfrm>
          <a:prstGeom prst="rect">
            <a:avLst/>
          </a:prstGeom>
        </p:spPr>
      </p:pic>
    </p:spTree>
    <p:extLst>
      <p:ext uri="{BB962C8B-B14F-4D97-AF65-F5344CB8AC3E}">
        <p14:creationId xmlns:p14="http://schemas.microsoft.com/office/powerpoint/2010/main" val="22653124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61F1EFEB33B7C4B9634DD6EA7DDECC6" ma:contentTypeVersion="13" ma:contentTypeDescription="Opprett et nytt dokument." ma:contentTypeScope="" ma:versionID="5331dd5a877ae541307895813c46e98f">
  <xsd:schema xmlns:xsd="http://www.w3.org/2001/XMLSchema" xmlns:xs="http://www.w3.org/2001/XMLSchema" xmlns:p="http://schemas.microsoft.com/office/2006/metadata/properties" xmlns:ns3="324b7e8b-9a14-49c6-a2a3-aed45d96eae7" targetNamespace="http://schemas.microsoft.com/office/2006/metadata/properties" ma:root="true" ma:fieldsID="f479f08d7711e7c9a92ac091de4b4678" ns3:_="">
    <xsd:import namespace="324b7e8b-9a14-49c6-a2a3-aed45d96eae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4b7e8b-9a14-49c6-a2a3-aed45d96ea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324b7e8b-9a14-49c6-a2a3-aed45d96eae7" xsi:nil="true"/>
  </documentManagement>
</p:properties>
</file>

<file path=customXml/itemProps1.xml><?xml version="1.0" encoding="utf-8"?>
<ds:datastoreItem xmlns:ds="http://schemas.openxmlformats.org/officeDocument/2006/customXml" ds:itemID="{C9929570-9B30-49F7-A6E8-0B72E9AF4E71}">
  <ds:schemaRefs>
    <ds:schemaRef ds:uri="http://schemas.microsoft.com/sharepoint/v3/contenttype/forms"/>
  </ds:schemaRefs>
</ds:datastoreItem>
</file>

<file path=customXml/itemProps2.xml><?xml version="1.0" encoding="utf-8"?>
<ds:datastoreItem xmlns:ds="http://schemas.openxmlformats.org/officeDocument/2006/customXml" ds:itemID="{5BB3B518-8F2C-4415-BA3D-E9F6D17A94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4b7e8b-9a14-49c6-a2a3-aed45d96ea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A71DCA-E7D3-4D34-B828-BCFCC8BD5139}">
  <ds:schemaRefs>
    <ds:schemaRef ds:uri="http://www.w3.org/XML/1998/namespace"/>
    <ds:schemaRef ds:uri="http://purl.org/dc/dcmitype/"/>
    <ds:schemaRef ds:uri="http://purl.org/dc/elements/1.1/"/>
    <ds:schemaRef ds:uri="http://purl.org/dc/terms/"/>
    <ds:schemaRef ds:uri="http://schemas.microsoft.com/office/infopath/2007/PartnerControls"/>
    <ds:schemaRef ds:uri="http://schemas.microsoft.com/office/2006/metadata/properties"/>
    <ds:schemaRef ds:uri="http://schemas.openxmlformats.org/package/2006/metadata/core-properties"/>
    <ds:schemaRef ds:uri="324b7e8b-9a14-49c6-a2a3-aed45d96eae7"/>
    <ds:schemaRef ds:uri="http://schemas.microsoft.com/office/2006/documentManagement/types"/>
  </ds:schemaRefs>
</ds:datastoreItem>
</file>

<file path=docMetadata/LabelInfo.xml><?xml version="1.0" encoding="utf-8"?>
<clbl:labelList xmlns:clbl="http://schemas.microsoft.com/office/2020/mipLabelMetadata">
  <clbl:label id="{463b6811-b0a4-4b2a-b932-72c4c970c5d2}" enabled="0" method="" siteId="{463b6811-b0a4-4b2a-b932-72c4c970c5d2}" removed="1"/>
</clbl:labelList>
</file>

<file path=docProps/app.xml><?xml version="1.0" encoding="utf-8"?>
<Properties xmlns="http://schemas.openxmlformats.org/officeDocument/2006/extended-properties" xmlns:vt="http://schemas.openxmlformats.org/officeDocument/2006/docPropsVTypes">
  <Template/>
  <TotalTime>3159</TotalTime>
  <Words>1236</Words>
  <Application>Microsoft Office PowerPoint</Application>
  <PresentationFormat>Widescreen</PresentationFormat>
  <Paragraphs>125</Paragraphs>
  <Slides>32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Gill Sans MT</vt:lpstr>
      <vt:lpstr>Parcel</vt:lpstr>
      <vt:lpstr>PowerPoint Presentation</vt:lpstr>
      <vt:lpstr>Plan</vt:lpstr>
      <vt:lpstr>Når og hvor?</vt:lpstr>
      <vt:lpstr>PowerPoint Presentation</vt:lpstr>
      <vt:lpstr>PowerPoint Presentation</vt:lpstr>
      <vt:lpstr>1000 års historie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Hvorfor tenker vi (nåja) på Roma, men ikke på Bysants?</vt:lpstr>
      <vt:lpstr>PowerPoint Presentation</vt:lpstr>
      <vt:lpstr>PowerPoint Presentation</vt:lpstr>
      <vt:lpstr>PowerPoint Presentation</vt:lpstr>
      <vt:lpstr>PowerPoint Presentation</vt:lpstr>
      <vt:lpstr>PowerPoint Presentation</vt:lpstr>
      <vt:lpstr>PowerPoint Presentation</vt:lpstr>
      <vt:lpstr>Bysants’ lange etterliv</vt:lpstr>
      <vt:lpstr>PowerPoint Presentation</vt:lpstr>
      <vt:lpstr>Translatio  imperii</vt:lpstr>
      <vt:lpstr>Fra KONSTANTIN MANASSES’ (1130-1187) krønike</vt:lpstr>
      <vt:lpstr>Fra Konstantin manasses’ krønike</vt:lpstr>
      <vt:lpstr>DEN BULGARSKE VERSJONEN AV KONSTANTIN MANASSES HISTORIE</vt:lpstr>
      <vt:lpstr>DET ANDRE BULGARSKE RIKE (midten av 1200-tallet)</vt:lpstr>
      <vt:lpstr>TARNOVO DET TREDJE ROMA</vt:lpstr>
      <vt:lpstr>Fra KONSTANTIN MANASSES krønike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Marginality</dc:title>
  <dc:creator>Matthew Kinloch</dc:creator>
  <cp:lastModifiedBy>Matthew Kinloch</cp:lastModifiedBy>
  <cp:revision>107</cp:revision>
  <dcterms:created xsi:type="dcterms:W3CDTF">2020-03-03T21:06:11Z</dcterms:created>
  <dcterms:modified xsi:type="dcterms:W3CDTF">2024-11-21T13:51:23Z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0x010100F61F1EFEB33B7C4B9634DD6EA7DDECC6</vt:lpwstr>
  </property>
</Properties>
</file>